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3" r:id="rId1"/>
    <p:sldMasterId id="2147483744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Halant" panose="020B0604020202020204" charset="0"/>
      <p:regular r:id="rId21"/>
      <p:bold r:id="rId22"/>
    </p:embeddedFont>
    <p:embeddedFont>
      <p:font typeface="Halant Medium" panose="020B0604020202020204" charset="0"/>
      <p:regular r:id="rId23"/>
      <p:bold r:id="rId24"/>
    </p:embeddedFont>
    <p:embeddedFont>
      <p:font typeface="Playfair Display Medium" panose="020B0604020202020204" charset="0"/>
      <p:regular r:id="rId25"/>
      <p:bold r:id="rId26"/>
      <p:italic r:id="rId27"/>
      <p:boldItalic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62">
          <p15:clr>
            <a:srgbClr val="A4A3A4"/>
          </p15:clr>
        </p15:guide>
        <p15:guide id="4" pos="5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65F945-E67B-4F9E-8100-369F044182E7}">
  <a:tblStyle styleId="{DA65F945-E67B-4F9E-8100-369F044182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6" y="558"/>
      </p:cViewPr>
      <p:guideLst>
        <p:guide orient="horz" pos="1620"/>
        <p:guide pos="2880"/>
        <p:guide pos="262"/>
        <p:guide pos="54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13d80910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13d80910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14a0be18b8_0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14a0be18b8_0_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14a0be18b8_1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14a0be18b8_1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14a0be18b8_1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14a0be18b8_1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14a0be18b8_1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14a0be18b8_1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14a0be18b8_1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14a0be18b8_1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14a0be18b8_1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14a0be18b8_1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14a0be18b8_1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14a0be18b8_1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14a0be18b8_1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14a0be18b8_1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14a0be18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14a0be18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14a0be18b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14a0be18b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14a0be18b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14a0be18b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14a0be18b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14a0be18b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14a0be18b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14a0be18b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14a0be18b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14a0be18b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14a0be18b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14a0be18b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14a0be18b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14a0be18b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Cover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56616" y="357530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4877700"/>
            <a:ext cx="913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over">
  <p:cSld name="CUSTOM_2_1_2_1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l="23452" r="20628"/>
          <a:stretch/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Cover">
  <p:cSld name="CUSTOM_2_1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338326" y="3947025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l="16367" r="22698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0002">
            <a:off x="3886200" y="3126225"/>
            <a:ext cx="1371601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ver">
  <p:cSld name="CUSTOM_2_1_2_1_1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l="27898" r="12856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4">
            <a:alphaModFix/>
          </a:blip>
          <a:srcRect l="1085" t="13326" r="1095" b="13326"/>
          <a:stretch/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0000">
            <a:off x="3886167" y="3031175"/>
            <a:ext cx="1371684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Agenda">
  <p:cSld name="CUSTOM_2_1_3_1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4572000" y="0"/>
            <a:ext cx="4572000" cy="516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916443" y="1234450"/>
            <a:ext cx="38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 sz="1400"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338326" y="1216152"/>
            <a:ext cx="41148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Today’s </a:t>
            </a:r>
            <a:b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</a:br>
            <a: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activity</a:t>
            </a:r>
            <a:endParaRPr sz="4000">
              <a:solidFill>
                <a:srgbClr val="FFFFFF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459975" y="1026419"/>
            <a:ext cx="1743000" cy="0"/>
          </a:xfrm>
          <a:prstGeom prst="straightConnector1">
            <a:avLst/>
          </a:prstGeom>
          <a:noFill/>
          <a:ln w="9525" cap="flat" cmpd="sng">
            <a:solidFill>
              <a:srgbClr val="EEEDF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Agenda">
  <p:cSld name="ONE_COLUMN_TEXT_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38328" y="1234440"/>
            <a:ext cx="365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l="16421" t="2451" r="25054" b="1422"/>
          <a:stretch/>
        </p:blipFill>
        <p:spPr>
          <a:xfrm>
            <a:off x="4572000" y="0"/>
            <a:ext cx="4572001" cy="51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417650" y="426550"/>
            <a:ext cx="3279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30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10">
            <a:off x="7223186" y="3363592"/>
            <a:ext cx="1653857" cy="1652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Agenda">
  <p:cSld name="TITLE_AND_TWO_COLUMNS_2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457200" y="136532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457200" y="308650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4573050" y="136532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573050" y="308650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57200" y="30865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2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573050" y="13716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3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573050" y="30865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4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57200" y="13716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1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106460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2"/>
          </p:nvPr>
        </p:nvSpPr>
        <p:spPr>
          <a:xfrm>
            <a:off x="106460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3"/>
          </p:nvPr>
        </p:nvSpPr>
        <p:spPr>
          <a:xfrm>
            <a:off x="518045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4"/>
          </p:nvPr>
        </p:nvSpPr>
        <p:spPr>
          <a:xfrm>
            <a:off x="518045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444325" y="328800"/>
            <a:ext cx="45858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24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Break / Gradient">
  <p:cSld name="SECTION_HEADER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t="48000" b="48000"/>
          <a:stretch/>
        </p:blipFill>
        <p:spPr>
          <a:xfrm flipH="1">
            <a:off x="3" y="4709160"/>
            <a:ext cx="9143997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Break / Gradient">
  <p:cSld name="SECTION_HEADER_1_2"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 t="1155" b="91678"/>
          <a:stretch/>
        </p:blipFill>
        <p:spPr>
          <a:xfrm flipH="1">
            <a:off x="3" y="4706499"/>
            <a:ext cx="9143997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 Break / Gradient">
  <p:cSld name="SECTION_HEADER_1_2_1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t="48000" b="48000"/>
          <a:stretch/>
        </p:blipFill>
        <p:spPr>
          <a:xfrm flipH="1">
            <a:off x="0" y="4709160"/>
            <a:ext cx="9144003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Break">
  <p:cSld name="SECTION_HEADER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Cover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56616" y="357530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"/>
          <p:cNvCxnSpPr/>
          <p:nvPr/>
        </p:nvCxnSpPr>
        <p:spPr>
          <a:xfrm>
            <a:off x="0" y="4877700"/>
            <a:ext cx="913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Break">
  <p:cSld name="TITLE_ONLY_4_1"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986" y="157821"/>
            <a:ext cx="1828801" cy="583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 Break">
  <p:cSld name="MAIN_POINT_1_2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35850" y="1814775"/>
            <a:ext cx="70851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0350" y="138817"/>
            <a:ext cx="5644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>
            <a:spLocks noGrp="1"/>
          </p:cNvSpPr>
          <p:nvPr>
            <p:ph type="subTitle" idx="1"/>
          </p:nvPr>
        </p:nvSpPr>
        <p:spPr>
          <a:xfrm>
            <a:off x="356616" y="117093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reak">
  <p:cSld name="CUSTOM_5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311700" y="1991250"/>
            <a:ext cx="7143900" cy="14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1"/>
          </p:nvPr>
        </p:nvSpPr>
        <p:spPr>
          <a:xfrm>
            <a:off x="346575" y="1590625"/>
            <a:ext cx="4105500" cy="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 Content / White Box">
  <p:cSld name="TITLE_AND_BODY_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460050" y="1371600"/>
            <a:ext cx="6283500" cy="286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612450" y="1371600"/>
            <a:ext cx="6131100" cy="28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2"/>
          </p:nvPr>
        </p:nvSpPr>
        <p:spPr>
          <a:xfrm>
            <a:off x="338328" y="4504275"/>
            <a:ext cx="75984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Content / One Col Text">
  <p:cSld name="TITLE_AND_BODY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38328" y="1639575"/>
            <a:ext cx="7543800" cy="2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2"/>
          </p:nvPr>
        </p:nvSpPr>
        <p:spPr>
          <a:xfrm>
            <a:off x="338328" y="1069957"/>
            <a:ext cx="7543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Content / Two Col w Images">
  <p:cSld name="TITLE_AND_TWO_COLUMNS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3657600"/>
            <a:ext cx="4114800" cy="1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2"/>
          </p:nvPr>
        </p:nvSpPr>
        <p:spPr>
          <a:xfrm>
            <a:off x="4572000" y="3657600"/>
            <a:ext cx="41148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6"/>
          <p:cNvSpPr>
            <a:spLocks noGrp="1"/>
          </p:cNvSpPr>
          <p:nvPr>
            <p:ph type="pic" idx="3"/>
          </p:nvPr>
        </p:nvSpPr>
        <p:spPr>
          <a:xfrm>
            <a:off x="1485900" y="1117350"/>
            <a:ext cx="20574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6"/>
          <p:cNvSpPr>
            <a:spLocks noGrp="1"/>
          </p:cNvSpPr>
          <p:nvPr>
            <p:ph type="pic" idx="4"/>
          </p:nvPr>
        </p:nvSpPr>
        <p:spPr>
          <a:xfrm>
            <a:off x="5600700" y="1117350"/>
            <a:ext cx="2057400" cy="2057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2" name="Google Shape;172;p26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93">
          <p15:clr>
            <a:srgbClr val="FA7B17"/>
          </p15:clr>
        </p15:guide>
        <p15:guide id="2" pos="4176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 Content / 3 Col w Images">
  <p:cSld name="TITLE_AND_TWO_COLUMNS_2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>
            <a:off x="338328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2"/>
          </p:nvPr>
        </p:nvSpPr>
        <p:spPr>
          <a:xfrm>
            <a:off x="3365226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3"/>
          </p:nvPr>
        </p:nvSpPr>
        <p:spPr>
          <a:xfrm>
            <a:off x="6400792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4"/>
          </p:nvPr>
        </p:nvSpPr>
        <p:spPr>
          <a:xfrm>
            <a:off x="338328" y="2432681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5"/>
          </p:nvPr>
        </p:nvSpPr>
        <p:spPr>
          <a:xfrm>
            <a:off x="3365226" y="2432681"/>
            <a:ext cx="2286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6"/>
          </p:nvPr>
        </p:nvSpPr>
        <p:spPr>
          <a:xfrm>
            <a:off x="6400802" y="2432681"/>
            <a:ext cx="2286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0" y="4377377"/>
            <a:ext cx="914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>
            <a:spLocks noGrp="1"/>
          </p:cNvSpPr>
          <p:nvPr>
            <p:ph type="pic" idx="8"/>
          </p:nvPr>
        </p:nvSpPr>
        <p:spPr>
          <a:xfrm>
            <a:off x="4572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>
            <a:spLocks noGrp="1"/>
          </p:cNvSpPr>
          <p:nvPr>
            <p:ph type="pic" idx="9"/>
          </p:nvPr>
        </p:nvSpPr>
        <p:spPr>
          <a:xfrm>
            <a:off x="34853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>
            <a:spLocks noGrp="1"/>
          </p:cNvSpPr>
          <p:nvPr>
            <p:ph type="pic" idx="13"/>
          </p:nvPr>
        </p:nvSpPr>
        <p:spPr>
          <a:xfrm>
            <a:off x="6510528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6" name="Google Shape;186;p27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53">
          <p15:clr>
            <a:srgbClr val="FA7B17"/>
          </p15:clr>
        </p15:guide>
        <p15:guide id="2" pos="4608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 Content / 4 Col w Image">
  <p:cSld name="TITLE_AND_TWO_COLUMNS_2_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>
            <a:spLocks noGrp="1"/>
          </p:cNvSpPr>
          <p:nvPr>
            <p:ph type="pic" idx="2"/>
          </p:nvPr>
        </p:nvSpPr>
        <p:spPr>
          <a:xfrm>
            <a:off x="4656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8"/>
          <p:cNvSpPr>
            <a:spLocks noGrp="1"/>
          </p:cNvSpPr>
          <p:nvPr>
            <p:ph type="pic" idx="3"/>
          </p:nvPr>
        </p:nvSpPr>
        <p:spPr>
          <a:xfrm>
            <a:off x="263338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8"/>
          <p:cNvSpPr>
            <a:spLocks noGrp="1"/>
          </p:cNvSpPr>
          <p:nvPr>
            <p:ph type="pic" idx="4"/>
          </p:nvPr>
        </p:nvSpPr>
        <p:spPr>
          <a:xfrm>
            <a:off x="4826943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8"/>
          <p:cNvSpPr>
            <a:spLocks noGrp="1"/>
          </p:cNvSpPr>
          <p:nvPr>
            <p:ph type="pic" idx="5"/>
          </p:nvPr>
        </p:nvSpPr>
        <p:spPr>
          <a:xfrm>
            <a:off x="7020501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338328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6"/>
          </p:nvPr>
        </p:nvSpPr>
        <p:spPr>
          <a:xfrm>
            <a:off x="2521608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7"/>
          </p:nvPr>
        </p:nvSpPr>
        <p:spPr>
          <a:xfrm>
            <a:off x="4713567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8"/>
          </p:nvPr>
        </p:nvSpPr>
        <p:spPr>
          <a:xfrm>
            <a:off x="6905525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9"/>
          </p:nvPr>
        </p:nvSpPr>
        <p:spPr>
          <a:xfrm>
            <a:off x="338328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3"/>
          </p:nvPr>
        </p:nvSpPr>
        <p:spPr>
          <a:xfrm>
            <a:off x="2521600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4"/>
          </p:nvPr>
        </p:nvSpPr>
        <p:spPr>
          <a:xfrm>
            <a:off x="4713575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5"/>
          </p:nvPr>
        </p:nvSpPr>
        <p:spPr>
          <a:xfrm>
            <a:off x="6905525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16"/>
          </p:nvPr>
        </p:nvSpPr>
        <p:spPr>
          <a:xfrm>
            <a:off x="0" y="4377377"/>
            <a:ext cx="914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 Content / 4 points">
  <p:cSld name="TITLE_AND_TWO_COLUMNS_2_1_1_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114080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2"/>
          </p:nvPr>
        </p:nvSpPr>
        <p:spPr>
          <a:xfrm>
            <a:off x="114080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3"/>
          </p:nvPr>
        </p:nvSpPr>
        <p:spPr>
          <a:xfrm>
            <a:off x="525665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4"/>
          </p:nvPr>
        </p:nvSpPr>
        <p:spPr>
          <a:xfrm>
            <a:off x="525665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/>
          <p:nvPr/>
        </p:nvSpPr>
        <p:spPr>
          <a:xfrm>
            <a:off x="685800" y="134376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685800" y="306494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4801650" y="134376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4801650" y="306494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685800" y="30586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2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801650" y="13437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3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4801650" y="30586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4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685800" y="13437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1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Content / Side Image">
  <p:cSld name="TITLE_AND_BODY_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/>
        </p:nvSpPr>
        <p:spPr>
          <a:xfrm>
            <a:off x="609900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54864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338328" y="1371600"/>
            <a:ext cx="54864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l="15531" r="33596"/>
          <a:stretch/>
        </p:blipFill>
        <p:spPr>
          <a:xfrm>
            <a:off x="6099000" y="1042350"/>
            <a:ext cx="3045002" cy="41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9998">
            <a:off x="5438490" y="484675"/>
            <a:ext cx="1372326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Cover">
  <p:cSld name="CUSTOM_4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91050" y="632150"/>
            <a:ext cx="8361900" cy="408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865650" y="1216150"/>
            <a:ext cx="6993300" cy="21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865650" y="3682975"/>
            <a:ext cx="73236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870825" y="362700"/>
            <a:ext cx="1551600" cy="48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473" y="446875"/>
            <a:ext cx="1199850" cy="3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Content / Side Image">
  <p:cSld name="TITLE_AND_BODY_2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3477875" y="228600"/>
            <a:ext cx="47475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3476850" y="1371600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l="24693" r="25850"/>
          <a:stretch/>
        </p:blipFill>
        <p:spPr>
          <a:xfrm>
            <a:off x="1" y="1040100"/>
            <a:ext cx="3044998" cy="41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Content / Two Col Sidebar">
  <p:cSld name="TITLE_AND_BODY_2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338328" y="1028211"/>
            <a:ext cx="26025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3476850" y="1076912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2"/>
          </p:nvPr>
        </p:nvSpPr>
        <p:spPr>
          <a:xfrm>
            <a:off x="338328" y="352398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Content / Two Col Sidebar Right">
  <p:cSld name="TITLE_AND_BODY_2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609900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6284928" y="1371600"/>
            <a:ext cx="26025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body" idx="1"/>
          </p:nvPr>
        </p:nvSpPr>
        <p:spPr>
          <a:xfrm>
            <a:off x="338325" y="1371600"/>
            <a:ext cx="55365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subTitle" idx="2"/>
          </p:nvPr>
        </p:nvSpPr>
        <p:spPr>
          <a:xfrm>
            <a:off x="6284928" y="1971179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>
            <a:spLocks noGrp="1"/>
          </p:cNvSpPr>
          <p:nvPr>
            <p:ph type="title" idx="3"/>
          </p:nvPr>
        </p:nvSpPr>
        <p:spPr>
          <a:xfrm>
            <a:off x="338325" y="228600"/>
            <a:ext cx="5453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4"/>
          </p:nvPr>
        </p:nvSpPr>
        <p:spPr>
          <a:xfrm>
            <a:off x="338328" y="763967"/>
            <a:ext cx="53229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None/>
              <a:defRPr sz="10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 Content / Two Col Text">
  <p:cSld name="TITLE_AND_TWO_COLUMNS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body" idx="1"/>
          </p:nvPr>
        </p:nvSpPr>
        <p:spPr>
          <a:xfrm>
            <a:off x="338328" y="1234450"/>
            <a:ext cx="374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body" idx="2"/>
          </p:nvPr>
        </p:nvSpPr>
        <p:spPr>
          <a:xfrm>
            <a:off x="4941650" y="1234450"/>
            <a:ext cx="374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Content / Headline Only">
  <p:cSld name="TITLE_AND_TWO_COLUMNS_2_3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 Content / Side by side w Sticky">
  <p:cSld name="SECTION_TITLE_AND_DESCRIPTION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6"/>
          <p:cNvPicPr preferRelativeResize="0"/>
          <p:nvPr/>
        </p:nvPicPr>
        <p:blipFill rotWithShape="1">
          <a:blip r:embed="rId2">
            <a:alphaModFix/>
          </a:blip>
          <a:srcRect l="18899" r="21855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 l="8150" t="7733" r="8516" b="8933"/>
          <a:stretch/>
        </p:blipFill>
        <p:spPr>
          <a:xfrm rot="457775">
            <a:off x="4264025" y="2878649"/>
            <a:ext cx="2048993" cy="204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38325" y="422175"/>
            <a:ext cx="3657600" cy="10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subTitle" idx="1"/>
          </p:nvPr>
        </p:nvSpPr>
        <p:spPr>
          <a:xfrm>
            <a:off x="338325" y="1520400"/>
            <a:ext cx="3657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subTitle" idx="2"/>
          </p:nvPr>
        </p:nvSpPr>
        <p:spPr>
          <a:xfrm rot="456084">
            <a:off x="4592404" y="3200398"/>
            <a:ext cx="1512693" cy="972454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B7"/>
              </a:buClr>
              <a:buSzPts val="1600"/>
              <a:buFont typeface="Arial"/>
              <a:buNone/>
              <a:defRPr b="1">
                <a:solidFill>
                  <a:srgbClr val="00F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body" idx="3"/>
          </p:nvPr>
        </p:nvSpPr>
        <p:spPr>
          <a:xfrm>
            <a:off x="338325" y="2254550"/>
            <a:ext cx="36576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 Content / Side Image">
  <p:cSld name="TITLE_AND_BODY_2_1_2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/>
          </p:nvPr>
        </p:nvSpPr>
        <p:spPr>
          <a:xfrm>
            <a:off x="3477875" y="228600"/>
            <a:ext cx="47475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1"/>
          </p:nvPr>
        </p:nvSpPr>
        <p:spPr>
          <a:xfrm>
            <a:off x="3476850" y="1371600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7"/>
          <p:cNvSpPr>
            <a:spLocks noGrp="1"/>
          </p:cNvSpPr>
          <p:nvPr>
            <p:ph type="pic" idx="2"/>
          </p:nvPr>
        </p:nvSpPr>
        <p:spPr>
          <a:xfrm>
            <a:off x="0" y="1040075"/>
            <a:ext cx="3045000" cy="410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75" name="Google Shape;275;p37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 Content / Black">
  <p:cSld name="CUSTOM_6">
    <p:bg>
      <p:bgPr>
        <a:solidFill>
          <a:schemeClr val="dk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body" idx="1"/>
          </p:nvPr>
        </p:nvSpPr>
        <p:spPr>
          <a:xfrm>
            <a:off x="466950" y="1328975"/>
            <a:ext cx="7952400" cy="3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 Content / Key Point Purple">
  <p:cSld name="TITLE_ONLY_4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 Content / Key Point Pink">
  <p:cSld name="TITLE_ONLY_4_1_1_1">
    <p:bg>
      <p:bgPr>
        <a:solidFill>
          <a:schemeClr val="dk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Cover">
  <p:cSld name="CUSTOM_4_1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391050" y="632150"/>
            <a:ext cx="8361900" cy="408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865650" y="1216150"/>
            <a:ext cx="6993300" cy="21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865650" y="3682975"/>
            <a:ext cx="73236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870825" y="362700"/>
            <a:ext cx="1551600" cy="4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7102557" y="464651"/>
            <a:ext cx="1088135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 Content / Key Point Mint">
  <p:cSld name="TITLE_ONLY_4_1_1_1_1"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1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 Infogfx / 3 Col">
  <p:cSld name="TITLE_ONLY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0" name="Google Shape;300;p42"/>
          <p:cNvGrpSpPr/>
          <p:nvPr/>
        </p:nvGrpSpPr>
        <p:grpSpPr>
          <a:xfrm>
            <a:off x="3262167" y="1371600"/>
            <a:ext cx="2619740" cy="3195677"/>
            <a:chOff x="2599575" y="846600"/>
            <a:chExt cx="2421425" cy="2772100"/>
          </a:xfrm>
        </p:grpSpPr>
        <p:sp>
          <p:nvSpPr>
            <p:cNvPr id="301" name="Google Shape;301;p4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42"/>
          <p:cNvGrpSpPr/>
          <p:nvPr/>
        </p:nvGrpSpPr>
        <p:grpSpPr>
          <a:xfrm>
            <a:off x="6212609" y="1371600"/>
            <a:ext cx="2619740" cy="3195677"/>
            <a:chOff x="2599575" y="846600"/>
            <a:chExt cx="2421425" cy="2772100"/>
          </a:xfrm>
        </p:grpSpPr>
        <p:sp>
          <p:nvSpPr>
            <p:cNvPr id="304" name="Google Shape;304;p4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42"/>
          <p:cNvGrpSpPr/>
          <p:nvPr/>
        </p:nvGrpSpPr>
        <p:grpSpPr>
          <a:xfrm>
            <a:off x="311725" y="1371600"/>
            <a:ext cx="2619740" cy="3195677"/>
            <a:chOff x="2599575" y="846600"/>
            <a:chExt cx="2421425" cy="2772100"/>
          </a:xfrm>
        </p:grpSpPr>
        <p:sp>
          <p:nvSpPr>
            <p:cNvPr id="307" name="Google Shape;307;p4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dk1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dk1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42"/>
          <p:cNvSpPr txBox="1">
            <a:spLocks noGrp="1"/>
          </p:cNvSpPr>
          <p:nvPr>
            <p:ph type="body" idx="1"/>
          </p:nvPr>
        </p:nvSpPr>
        <p:spPr>
          <a:xfrm>
            <a:off x="484105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42"/>
          <p:cNvSpPr txBox="1">
            <a:spLocks noGrp="1"/>
          </p:cNvSpPr>
          <p:nvPr>
            <p:ph type="body" idx="2"/>
          </p:nvPr>
        </p:nvSpPr>
        <p:spPr>
          <a:xfrm>
            <a:off x="484105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3"/>
          </p:nvPr>
        </p:nvSpPr>
        <p:spPr>
          <a:xfrm>
            <a:off x="484105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body" idx="4"/>
          </p:nvPr>
        </p:nvSpPr>
        <p:spPr>
          <a:xfrm>
            <a:off x="343454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5"/>
          </p:nvPr>
        </p:nvSpPr>
        <p:spPr>
          <a:xfrm>
            <a:off x="343454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4" name="Google Shape;314;p42"/>
          <p:cNvSpPr txBox="1">
            <a:spLocks noGrp="1"/>
          </p:cNvSpPr>
          <p:nvPr>
            <p:ph type="body" idx="6"/>
          </p:nvPr>
        </p:nvSpPr>
        <p:spPr>
          <a:xfrm>
            <a:off x="343454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42"/>
          <p:cNvSpPr txBox="1">
            <a:spLocks noGrp="1"/>
          </p:cNvSpPr>
          <p:nvPr>
            <p:ph type="body" idx="7"/>
          </p:nvPr>
        </p:nvSpPr>
        <p:spPr>
          <a:xfrm>
            <a:off x="638499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6" name="Google Shape;316;p42"/>
          <p:cNvSpPr txBox="1">
            <a:spLocks noGrp="1"/>
          </p:cNvSpPr>
          <p:nvPr>
            <p:ph type="body" idx="8"/>
          </p:nvPr>
        </p:nvSpPr>
        <p:spPr>
          <a:xfrm>
            <a:off x="638499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body" idx="9"/>
          </p:nvPr>
        </p:nvSpPr>
        <p:spPr>
          <a:xfrm>
            <a:off x="638499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 Infogfx / 4 Col">
  <p:cSld name="TITLE_ONLY_1_2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3"/>
          <p:cNvSpPr txBox="1">
            <a:spLocks noGrp="1"/>
          </p:cNvSpPr>
          <p:nvPr>
            <p:ph type="subTitle" idx="1"/>
          </p:nvPr>
        </p:nvSpPr>
        <p:spPr>
          <a:xfrm>
            <a:off x="338328" y="1100738"/>
            <a:ext cx="67692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43"/>
          <p:cNvSpPr txBox="1">
            <a:spLocks noGrp="1"/>
          </p:cNvSpPr>
          <p:nvPr>
            <p:ph type="body" idx="2"/>
          </p:nvPr>
        </p:nvSpPr>
        <p:spPr>
          <a:xfrm>
            <a:off x="348789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43"/>
          <p:cNvSpPr txBox="1">
            <a:spLocks noGrp="1"/>
          </p:cNvSpPr>
          <p:nvPr>
            <p:ph type="body" idx="3"/>
          </p:nvPr>
        </p:nvSpPr>
        <p:spPr>
          <a:xfrm>
            <a:off x="25402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43"/>
          <p:cNvSpPr txBox="1">
            <a:spLocks noGrp="1"/>
          </p:cNvSpPr>
          <p:nvPr>
            <p:ph type="body" idx="4"/>
          </p:nvPr>
        </p:nvSpPr>
        <p:spPr>
          <a:xfrm>
            <a:off x="472775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body" idx="5"/>
          </p:nvPr>
        </p:nvSpPr>
        <p:spPr>
          <a:xfrm>
            <a:off x="69153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27" name="Google Shape;327;p43"/>
          <p:cNvGrpSpPr/>
          <p:nvPr/>
        </p:nvGrpSpPr>
        <p:grpSpPr>
          <a:xfrm>
            <a:off x="2499083" y="1905000"/>
            <a:ext cx="1957964" cy="2388719"/>
            <a:chOff x="2599575" y="846600"/>
            <a:chExt cx="2421425" cy="2772100"/>
          </a:xfrm>
        </p:grpSpPr>
        <p:sp>
          <p:nvSpPr>
            <p:cNvPr id="328" name="Google Shape;328;p4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43"/>
          <p:cNvGrpSpPr/>
          <p:nvPr/>
        </p:nvGrpSpPr>
        <p:grpSpPr>
          <a:xfrm>
            <a:off x="4686637" y="1905000"/>
            <a:ext cx="1957964" cy="2388719"/>
            <a:chOff x="2599575" y="846600"/>
            <a:chExt cx="2421425" cy="2772100"/>
          </a:xfrm>
        </p:grpSpPr>
        <p:sp>
          <p:nvSpPr>
            <p:cNvPr id="331" name="Google Shape;331;p4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43"/>
          <p:cNvGrpSpPr/>
          <p:nvPr/>
        </p:nvGrpSpPr>
        <p:grpSpPr>
          <a:xfrm>
            <a:off x="311529" y="1905000"/>
            <a:ext cx="1957964" cy="2388719"/>
            <a:chOff x="2599575" y="846600"/>
            <a:chExt cx="2421425" cy="2772100"/>
          </a:xfrm>
        </p:grpSpPr>
        <p:sp>
          <p:nvSpPr>
            <p:cNvPr id="334" name="Google Shape;334;p4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43"/>
          <p:cNvGrpSpPr/>
          <p:nvPr/>
        </p:nvGrpSpPr>
        <p:grpSpPr>
          <a:xfrm>
            <a:off x="6874191" y="1905000"/>
            <a:ext cx="1957964" cy="2388719"/>
            <a:chOff x="2599575" y="846600"/>
            <a:chExt cx="2421425" cy="2772100"/>
          </a:xfrm>
        </p:grpSpPr>
        <p:sp>
          <p:nvSpPr>
            <p:cNvPr id="337" name="Google Shape;337;p4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43"/>
          <p:cNvSpPr txBox="1">
            <a:spLocks noGrp="1"/>
          </p:cNvSpPr>
          <p:nvPr>
            <p:ph type="body" idx="6"/>
          </p:nvPr>
        </p:nvSpPr>
        <p:spPr>
          <a:xfrm>
            <a:off x="311525" y="2571750"/>
            <a:ext cx="19749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0" name="Google Shape;340;p43"/>
          <p:cNvSpPr txBox="1">
            <a:spLocks noGrp="1"/>
          </p:cNvSpPr>
          <p:nvPr>
            <p:ph type="body" idx="7"/>
          </p:nvPr>
        </p:nvSpPr>
        <p:spPr>
          <a:xfrm>
            <a:off x="250409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body" idx="8"/>
          </p:nvPr>
        </p:nvSpPr>
        <p:spPr>
          <a:xfrm>
            <a:off x="468692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body" idx="9"/>
          </p:nvPr>
        </p:nvSpPr>
        <p:spPr>
          <a:xfrm>
            <a:off x="687447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43" name="Google Shape;343;p43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 Infogfx / 3 Col">
  <p:cSld name="TITLE_ONLY_1_1">
    <p:bg>
      <p:bgPr>
        <a:solidFill>
          <a:schemeClr val="dk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71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7" name="Google Shape;347;p44"/>
          <p:cNvGrpSpPr/>
          <p:nvPr/>
        </p:nvGrpSpPr>
        <p:grpSpPr>
          <a:xfrm>
            <a:off x="3262167" y="1371600"/>
            <a:ext cx="2619740" cy="3195677"/>
            <a:chOff x="2599575" y="846600"/>
            <a:chExt cx="2421425" cy="2772100"/>
          </a:xfrm>
        </p:grpSpPr>
        <p:sp>
          <p:nvSpPr>
            <p:cNvPr id="348" name="Google Shape;348;p44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44"/>
          <p:cNvGrpSpPr/>
          <p:nvPr/>
        </p:nvGrpSpPr>
        <p:grpSpPr>
          <a:xfrm>
            <a:off x="6212609" y="1371600"/>
            <a:ext cx="2619740" cy="3195677"/>
            <a:chOff x="2599575" y="846600"/>
            <a:chExt cx="2421425" cy="2772100"/>
          </a:xfrm>
        </p:grpSpPr>
        <p:sp>
          <p:nvSpPr>
            <p:cNvPr id="351" name="Google Shape;351;p44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44"/>
          <p:cNvGrpSpPr/>
          <p:nvPr/>
        </p:nvGrpSpPr>
        <p:grpSpPr>
          <a:xfrm>
            <a:off x="311725" y="1371600"/>
            <a:ext cx="2619740" cy="3195677"/>
            <a:chOff x="2599575" y="846600"/>
            <a:chExt cx="2421425" cy="2772100"/>
          </a:xfrm>
        </p:grpSpPr>
        <p:sp>
          <p:nvSpPr>
            <p:cNvPr id="354" name="Google Shape;354;p44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44"/>
          <p:cNvSpPr txBox="1">
            <a:spLocks noGrp="1"/>
          </p:cNvSpPr>
          <p:nvPr>
            <p:ph type="body" idx="1"/>
          </p:nvPr>
        </p:nvSpPr>
        <p:spPr>
          <a:xfrm>
            <a:off x="484105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44"/>
          <p:cNvSpPr txBox="1">
            <a:spLocks noGrp="1"/>
          </p:cNvSpPr>
          <p:nvPr>
            <p:ph type="body" idx="2"/>
          </p:nvPr>
        </p:nvSpPr>
        <p:spPr>
          <a:xfrm>
            <a:off x="484105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body" idx="3"/>
          </p:nvPr>
        </p:nvSpPr>
        <p:spPr>
          <a:xfrm>
            <a:off x="484105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body" idx="4"/>
          </p:nvPr>
        </p:nvSpPr>
        <p:spPr>
          <a:xfrm>
            <a:off x="343454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body" idx="5"/>
          </p:nvPr>
        </p:nvSpPr>
        <p:spPr>
          <a:xfrm>
            <a:off x="343454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body" idx="6"/>
          </p:nvPr>
        </p:nvSpPr>
        <p:spPr>
          <a:xfrm>
            <a:off x="343454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body" idx="7"/>
          </p:nvPr>
        </p:nvSpPr>
        <p:spPr>
          <a:xfrm>
            <a:off x="638499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body" idx="8"/>
          </p:nvPr>
        </p:nvSpPr>
        <p:spPr>
          <a:xfrm>
            <a:off x="638499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body" idx="9"/>
          </p:nvPr>
        </p:nvSpPr>
        <p:spPr>
          <a:xfrm>
            <a:off x="638499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 Infogfx / 4 Col">
  <p:cSld name="TITLE_ONLY_1_2_1">
    <p:bg>
      <p:bgPr>
        <a:solidFill>
          <a:schemeClr val="dk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45"/>
          <p:cNvSpPr txBox="1">
            <a:spLocks noGrp="1"/>
          </p:cNvSpPr>
          <p:nvPr>
            <p:ph type="subTitle" idx="1"/>
          </p:nvPr>
        </p:nvSpPr>
        <p:spPr>
          <a:xfrm>
            <a:off x="338328" y="1100738"/>
            <a:ext cx="67692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5"/>
          <p:cNvSpPr txBox="1">
            <a:spLocks noGrp="1"/>
          </p:cNvSpPr>
          <p:nvPr>
            <p:ph type="body" idx="2"/>
          </p:nvPr>
        </p:nvSpPr>
        <p:spPr>
          <a:xfrm>
            <a:off x="348789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45"/>
          <p:cNvSpPr txBox="1">
            <a:spLocks noGrp="1"/>
          </p:cNvSpPr>
          <p:nvPr>
            <p:ph type="body" idx="3"/>
          </p:nvPr>
        </p:nvSpPr>
        <p:spPr>
          <a:xfrm>
            <a:off x="25402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45"/>
          <p:cNvSpPr txBox="1">
            <a:spLocks noGrp="1"/>
          </p:cNvSpPr>
          <p:nvPr>
            <p:ph type="body" idx="4"/>
          </p:nvPr>
        </p:nvSpPr>
        <p:spPr>
          <a:xfrm>
            <a:off x="472775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45"/>
          <p:cNvSpPr txBox="1">
            <a:spLocks noGrp="1"/>
          </p:cNvSpPr>
          <p:nvPr>
            <p:ph type="body" idx="5"/>
          </p:nvPr>
        </p:nvSpPr>
        <p:spPr>
          <a:xfrm>
            <a:off x="69153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374" name="Google Shape;374;p45"/>
          <p:cNvGrpSpPr/>
          <p:nvPr/>
        </p:nvGrpSpPr>
        <p:grpSpPr>
          <a:xfrm>
            <a:off x="2499083" y="1905000"/>
            <a:ext cx="1957964" cy="2388719"/>
            <a:chOff x="2599575" y="846600"/>
            <a:chExt cx="2421425" cy="2772100"/>
          </a:xfrm>
        </p:grpSpPr>
        <p:sp>
          <p:nvSpPr>
            <p:cNvPr id="375" name="Google Shape;375;p45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45"/>
          <p:cNvGrpSpPr/>
          <p:nvPr/>
        </p:nvGrpSpPr>
        <p:grpSpPr>
          <a:xfrm>
            <a:off x="4686637" y="1905000"/>
            <a:ext cx="1957964" cy="2388719"/>
            <a:chOff x="2599575" y="846600"/>
            <a:chExt cx="2421425" cy="2772100"/>
          </a:xfrm>
        </p:grpSpPr>
        <p:sp>
          <p:nvSpPr>
            <p:cNvPr id="378" name="Google Shape;378;p45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45"/>
          <p:cNvGrpSpPr/>
          <p:nvPr/>
        </p:nvGrpSpPr>
        <p:grpSpPr>
          <a:xfrm>
            <a:off x="311529" y="1905000"/>
            <a:ext cx="1957964" cy="2388719"/>
            <a:chOff x="2599575" y="846600"/>
            <a:chExt cx="2421425" cy="2772100"/>
          </a:xfrm>
        </p:grpSpPr>
        <p:sp>
          <p:nvSpPr>
            <p:cNvPr id="381" name="Google Shape;381;p45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45"/>
          <p:cNvGrpSpPr/>
          <p:nvPr/>
        </p:nvGrpSpPr>
        <p:grpSpPr>
          <a:xfrm>
            <a:off x="6874191" y="1905000"/>
            <a:ext cx="1957964" cy="2388719"/>
            <a:chOff x="2599575" y="846600"/>
            <a:chExt cx="2421425" cy="2772100"/>
          </a:xfrm>
        </p:grpSpPr>
        <p:sp>
          <p:nvSpPr>
            <p:cNvPr id="384" name="Google Shape;384;p45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45"/>
          <p:cNvSpPr txBox="1">
            <a:spLocks noGrp="1"/>
          </p:cNvSpPr>
          <p:nvPr>
            <p:ph type="body" idx="6"/>
          </p:nvPr>
        </p:nvSpPr>
        <p:spPr>
          <a:xfrm>
            <a:off x="311135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45"/>
          <p:cNvSpPr txBox="1">
            <a:spLocks noGrp="1"/>
          </p:cNvSpPr>
          <p:nvPr>
            <p:ph type="body" idx="7"/>
          </p:nvPr>
        </p:nvSpPr>
        <p:spPr>
          <a:xfrm>
            <a:off x="250254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body" idx="8"/>
          </p:nvPr>
        </p:nvSpPr>
        <p:spPr>
          <a:xfrm>
            <a:off x="4694362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45"/>
          <p:cNvSpPr txBox="1">
            <a:spLocks noGrp="1"/>
          </p:cNvSpPr>
          <p:nvPr>
            <p:ph type="body" idx="9"/>
          </p:nvPr>
        </p:nvSpPr>
        <p:spPr>
          <a:xfrm>
            <a:off x="687764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90" name="Google Shape;390;p45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 Blank / Black w Logo Mark">
  <p:cSld name="BLANK_1">
    <p:bg>
      <p:bgPr>
        <a:solidFill>
          <a:schemeClr val="dk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46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 Blank / White w Logo Mark">
  <p:cSld name="BLANK_2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47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 End / Scribble">
  <p:cSld name="BLANK_1_1">
    <p:bg>
      <p:bgPr>
        <a:solidFill>
          <a:schemeClr val="dk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48"/>
          <p:cNvPicPr preferRelativeResize="0"/>
          <p:nvPr/>
        </p:nvPicPr>
        <p:blipFill rotWithShape="1">
          <a:blip r:embed="rId2">
            <a:alphaModFix/>
          </a:blip>
          <a:srcRect l="-3497" t="-5253" r="7666" b="8867"/>
          <a:stretch/>
        </p:blipFill>
        <p:spPr>
          <a:xfrm>
            <a:off x="4873225" y="185800"/>
            <a:ext cx="4270774" cy="495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655700" y="1447800"/>
            <a:ext cx="32067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402" name="Google Shape;402;p48"/>
          <p:cNvSpPr txBox="1">
            <a:spLocks noGrp="1"/>
          </p:cNvSpPr>
          <p:nvPr>
            <p:ph type="subTitle" idx="1"/>
          </p:nvPr>
        </p:nvSpPr>
        <p:spPr>
          <a:xfrm>
            <a:off x="655700" y="2941550"/>
            <a:ext cx="3206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 End / Thank you">
  <p:cSld name="TITLE_ONLY_2_1_2">
    <p:bg>
      <p:bgPr>
        <a:solidFill>
          <a:schemeClr val="dk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2">
            <a:alphaModFix/>
          </a:blip>
          <a:srcRect t="24346" b="29543"/>
          <a:stretch/>
        </p:blipFill>
        <p:spPr>
          <a:xfrm>
            <a:off x="0" y="2438400"/>
            <a:ext cx="9143999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/>
          <p:nvPr/>
        </p:nvSpPr>
        <p:spPr>
          <a:xfrm>
            <a:off x="422175" y="1095850"/>
            <a:ext cx="27936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Thank you</a:t>
            </a:r>
            <a:endParaRPr sz="4000"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408" name="Google Shape;408;p49"/>
          <p:cNvSpPr txBox="1">
            <a:spLocks noGrp="1"/>
          </p:cNvSpPr>
          <p:nvPr>
            <p:ph type="body" idx="1"/>
          </p:nvPr>
        </p:nvSpPr>
        <p:spPr>
          <a:xfrm>
            <a:off x="5178200" y="1095850"/>
            <a:ext cx="30180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Cover" type="title">
  <p:cSld name="TITLE">
    <p:bg>
      <p:bgPr>
        <a:solidFill>
          <a:schemeClr val="dk1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51"/>
          <p:cNvSpPr txBox="1">
            <a:spLocks noGrp="1"/>
          </p:cNvSpPr>
          <p:nvPr>
            <p:ph type="subTitle" idx="1"/>
          </p:nvPr>
        </p:nvSpPr>
        <p:spPr>
          <a:xfrm>
            <a:off x="356616" y="357530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16" name="Google Shape;416;p51"/>
          <p:cNvCxnSpPr/>
          <p:nvPr/>
        </p:nvCxnSpPr>
        <p:spPr>
          <a:xfrm>
            <a:off x="0" y="4877700"/>
            <a:ext cx="913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7" name="Google Shape;417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Cover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870900" y="627600"/>
            <a:ext cx="7402200" cy="3888300"/>
          </a:xfrm>
          <a:prstGeom prst="rect">
            <a:avLst/>
          </a:prstGeom>
          <a:solidFill>
            <a:srgbClr val="0A070D">
              <a:alpha val="6726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ctrTitle"/>
          </p:nvPr>
        </p:nvSpPr>
        <p:spPr>
          <a:xfrm>
            <a:off x="1439575" y="1890400"/>
            <a:ext cx="6238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32" y="1048504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1488450" y="3771750"/>
            <a:ext cx="61671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Cover">
  <p:cSld name="TITLE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subTitle" idx="1"/>
          </p:nvPr>
        </p:nvSpPr>
        <p:spPr>
          <a:xfrm>
            <a:off x="356616" y="357530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21" name="Google Shape;421;p52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52"/>
          <p:cNvCxnSpPr/>
          <p:nvPr/>
        </p:nvCxnSpPr>
        <p:spPr>
          <a:xfrm>
            <a:off x="0" y="4877700"/>
            <a:ext cx="913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Cover">
  <p:cSld name="CUSTOM_4"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"/>
          <p:cNvSpPr/>
          <p:nvPr/>
        </p:nvSpPr>
        <p:spPr>
          <a:xfrm>
            <a:off x="391050" y="632150"/>
            <a:ext cx="8361900" cy="408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3"/>
          <p:cNvSpPr txBox="1">
            <a:spLocks noGrp="1"/>
          </p:cNvSpPr>
          <p:nvPr>
            <p:ph type="ctrTitle"/>
          </p:nvPr>
        </p:nvSpPr>
        <p:spPr>
          <a:xfrm>
            <a:off x="865650" y="1216150"/>
            <a:ext cx="6993300" cy="21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6" name="Google Shape;426;p53"/>
          <p:cNvSpPr txBox="1">
            <a:spLocks noGrp="1"/>
          </p:cNvSpPr>
          <p:nvPr>
            <p:ph type="subTitle" idx="1"/>
          </p:nvPr>
        </p:nvSpPr>
        <p:spPr>
          <a:xfrm>
            <a:off x="865650" y="3682975"/>
            <a:ext cx="73236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7" name="Google Shape;427;p53"/>
          <p:cNvSpPr/>
          <p:nvPr/>
        </p:nvSpPr>
        <p:spPr>
          <a:xfrm>
            <a:off x="6870825" y="362700"/>
            <a:ext cx="1551600" cy="48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8" name="Google Shape;42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473" y="446875"/>
            <a:ext cx="1199850" cy="3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Cover">
  <p:cSld name="CUSTOM_4_1"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/>
          <p:nvPr/>
        </p:nvSpPr>
        <p:spPr>
          <a:xfrm>
            <a:off x="391050" y="632150"/>
            <a:ext cx="8361900" cy="408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4"/>
          <p:cNvSpPr txBox="1">
            <a:spLocks noGrp="1"/>
          </p:cNvSpPr>
          <p:nvPr>
            <p:ph type="ctrTitle"/>
          </p:nvPr>
        </p:nvSpPr>
        <p:spPr>
          <a:xfrm>
            <a:off x="865650" y="1216150"/>
            <a:ext cx="6993300" cy="21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2" name="Google Shape;432;p54"/>
          <p:cNvSpPr txBox="1">
            <a:spLocks noGrp="1"/>
          </p:cNvSpPr>
          <p:nvPr>
            <p:ph type="subTitle" idx="1"/>
          </p:nvPr>
        </p:nvSpPr>
        <p:spPr>
          <a:xfrm>
            <a:off x="865650" y="3682975"/>
            <a:ext cx="73236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3" name="Google Shape;433;p54"/>
          <p:cNvSpPr/>
          <p:nvPr/>
        </p:nvSpPr>
        <p:spPr>
          <a:xfrm>
            <a:off x="6870825" y="362700"/>
            <a:ext cx="1551600" cy="4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4" name="Google Shape;434;p54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7102557" y="464651"/>
            <a:ext cx="1088135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Cover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/>
          <p:nvPr/>
        </p:nvSpPr>
        <p:spPr>
          <a:xfrm>
            <a:off x="870900" y="627600"/>
            <a:ext cx="7402200" cy="3888300"/>
          </a:xfrm>
          <a:prstGeom prst="rect">
            <a:avLst/>
          </a:prstGeom>
          <a:solidFill>
            <a:srgbClr val="0A070D">
              <a:alpha val="6726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5"/>
          <p:cNvSpPr txBox="1">
            <a:spLocks noGrp="1"/>
          </p:cNvSpPr>
          <p:nvPr>
            <p:ph type="ctrTitle"/>
          </p:nvPr>
        </p:nvSpPr>
        <p:spPr>
          <a:xfrm>
            <a:off x="1439575" y="1890400"/>
            <a:ext cx="6238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438" name="Google Shape;4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32" y="1048504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5"/>
          <p:cNvSpPr txBox="1">
            <a:spLocks noGrp="1"/>
          </p:cNvSpPr>
          <p:nvPr>
            <p:ph type="subTitle" idx="1"/>
          </p:nvPr>
        </p:nvSpPr>
        <p:spPr>
          <a:xfrm>
            <a:off x="1488450" y="3771750"/>
            <a:ext cx="61671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Cover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"/>
          <p:cNvSpPr/>
          <p:nvPr/>
        </p:nvSpPr>
        <p:spPr>
          <a:xfrm>
            <a:off x="870900" y="627600"/>
            <a:ext cx="7402200" cy="3888300"/>
          </a:xfrm>
          <a:prstGeom prst="rect">
            <a:avLst/>
          </a:prstGeom>
          <a:solidFill>
            <a:srgbClr val="0A070D">
              <a:alpha val="67260"/>
            </a:srgbClr>
          </a:solidFill>
          <a:ln w="9525" cap="flat" cmpd="sng">
            <a:solidFill>
              <a:srgbClr val="F100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6"/>
          <p:cNvSpPr txBox="1">
            <a:spLocks noGrp="1"/>
          </p:cNvSpPr>
          <p:nvPr>
            <p:ph type="ctrTitle"/>
          </p:nvPr>
        </p:nvSpPr>
        <p:spPr>
          <a:xfrm>
            <a:off x="1439575" y="1890400"/>
            <a:ext cx="6238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443" name="Google Shape;4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32" y="1048504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6"/>
          <p:cNvSpPr txBox="1">
            <a:spLocks noGrp="1"/>
          </p:cNvSpPr>
          <p:nvPr>
            <p:ph type="subTitle" idx="1"/>
          </p:nvPr>
        </p:nvSpPr>
        <p:spPr>
          <a:xfrm>
            <a:off x="1488450" y="3771750"/>
            <a:ext cx="61671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Cover">
  <p:cSld name="CUSTOM_2_3">
    <p:bg>
      <p:bgPr>
        <a:solidFill>
          <a:schemeClr val="dk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7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5257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7" name="Google Shape;447;p57"/>
          <p:cNvSpPr txBox="1">
            <a:spLocks noGrp="1"/>
          </p:cNvSpPr>
          <p:nvPr>
            <p:ph type="subTitle" idx="1"/>
          </p:nvPr>
        </p:nvSpPr>
        <p:spPr>
          <a:xfrm>
            <a:off x="338328" y="4114800"/>
            <a:ext cx="525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48" name="Google Shape;448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7"/>
          <p:cNvPicPr preferRelativeResize="0"/>
          <p:nvPr/>
        </p:nvPicPr>
        <p:blipFill rotWithShape="1">
          <a:blip r:embed="rId3">
            <a:alphaModFix/>
          </a:blip>
          <a:srcRect l="22256" r="36657"/>
          <a:stretch/>
        </p:blipFill>
        <p:spPr>
          <a:xfrm>
            <a:off x="5973225" y="0"/>
            <a:ext cx="31707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Cover">
  <p:cSld name="CUSTOM_2_2_1">
    <p:bg>
      <p:bgPr>
        <a:solidFill>
          <a:schemeClr val="lt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5257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2" name="Google Shape;452;p58"/>
          <p:cNvSpPr txBox="1">
            <a:spLocks noGrp="1"/>
          </p:cNvSpPr>
          <p:nvPr>
            <p:ph type="subTitle" idx="1"/>
          </p:nvPr>
        </p:nvSpPr>
        <p:spPr>
          <a:xfrm>
            <a:off x="338328" y="4114800"/>
            <a:ext cx="525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53" name="Google Shape;453;p58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8"/>
          <p:cNvPicPr preferRelativeResize="0"/>
          <p:nvPr/>
        </p:nvPicPr>
        <p:blipFill rotWithShape="1">
          <a:blip r:embed="rId3">
            <a:alphaModFix/>
          </a:blip>
          <a:srcRect l="29512" r="29401"/>
          <a:stretch/>
        </p:blipFill>
        <p:spPr>
          <a:xfrm>
            <a:off x="5973224" y="0"/>
            <a:ext cx="31707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Cover">
  <p:cSld name="CUSTOM_2_1_4_1">
    <p:bg>
      <p:bgPr>
        <a:solidFill>
          <a:schemeClr val="dk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9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59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58" name="Google Shape;4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9"/>
          <p:cNvPicPr preferRelativeResize="0"/>
          <p:nvPr/>
        </p:nvPicPr>
        <p:blipFill rotWithShape="1">
          <a:blip r:embed="rId3">
            <a:alphaModFix/>
          </a:blip>
          <a:srcRect l="20379" r="20379"/>
          <a:stretch/>
        </p:blipFill>
        <p:spPr>
          <a:xfrm>
            <a:off x="4572000" y="1140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over">
  <p:cSld name="CUSTOM_2_1_2_1_2">
    <p:bg>
      <p:bgPr>
        <a:solidFill>
          <a:schemeClr val="lt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2" name="Google Shape;462;p60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63" name="Google Shape;463;p60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0"/>
          <p:cNvPicPr preferRelativeResize="0"/>
          <p:nvPr/>
        </p:nvPicPr>
        <p:blipFill rotWithShape="1">
          <a:blip r:embed="rId3">
            <a:alphaModFix/>
          </a:blip>
          <a:srcRect l="23452" r="20628"/>
          <a:stretch/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Cover">
  <p:cSld name="CUSTOM_2_1">
    <p:bg>
      <p:bgPr>
        <a:solidFill>
          <a:schemeClr val="dk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7" name="Google Shape;467;p61"/>
          <p:cNvSpPr txBox="1">
            <a:spLocks noGrp="1"/>
          </p:cNvSpPr>
          <p:nvPr>
            <p:ph type="subTitle" idx="1"/>
          </p:nvPr>
        </p:nvSpPr>
        <p:spPr>
          <a:xfrm>
            <a:off x="338326" y="3947025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68" name="Google Shape;46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1"/>
          <p:cNvPicPr preferRelativeResize="0"/>
          <p:nvPr/>
        </p:nvPicPr>
        <p:blipFill rotWithShape="1">
          <a:blip r:embed="rId3">
            <a:alphaModFix/>
          </a:blip>
          <a:srcRect l="16367" r="22698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0002">
            <a:off x="3886200" y="3126225"/>
            <a:ext cx="1371601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Cover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870900" y="627600"/>
            <a:ext cx="7402200" cy="3888300"/>
          </a:xfrm>
          <a:prstGeom prst="rect">
            <a:avLst/>
          </a:prstGeom>
          <a:solidFill>
            <a:srgbClr val="0A070D">
              <a:alpha val="67260"/>
            </a:srgbClr>
          </a:solidFill>
          <a:ln w="9525" cap="flat" cmpd="sng">
            <a:solidFill>
              <a:srgbClr val="F100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439575" y="1890400"/>
            <a:ext cx="6238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32" y="1048504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1488450" y="3771750"/>
            <a:ext cx="61671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ver">
  <p:cSld name="CUSTOM_2_1_2_1_1"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73" name="Google Shape;473;p62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74" name="Google Shape;474;p62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2"/>
          <p:cNvPicPr preferRelativeResize="0"/>
          <p:nvPr/>
        </p:nvPicPr>
        <p:blipFill rotWithShape="1">
          <a:blip r:embed="rId3">
            <a:alphaModFix/>
          </a:blip>
          <a:srcRect l="27898" r="12856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2"/>
          <p:cNvPicPr preferRelativeResize="0"/>
          <p:nvPr/>
        </p:nvPicPr>
        <p:blipFill rotWithShape="1">
          <a:blip r:embed="rId4">
            <a:alphaModFix/>
          </a:blip>
          <a:srcRect l="1085" t="13326" r="1095" b="13326"/>
          <a:stretch/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0000">
            <a:off x="3886167" y="3031175"/>
            <a:ext cx="1371684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Agenda">
  <p:cSld name="CUSTOM_2_1_3_1">
    <p:bg>
      <p:bgPr>
        <a:solidFill>
          <a:schemeClr val="dk1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"/>
          <p:cNvSpPr/>
          <p:nvPr/>
        </p:nvSpPr>
        <p:spPr>
          <a:xfrm>
            <a:off x="4572000" y="0"/>
            <a:ext cx="4572000" cy="516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63"/>
          <p:cNvSpPr txBox="1">
            <a:spLocks noGrp="1"/>
          </p:cNvSpPr>
          <p:nvPr>
            <p:ph type="body" idx="1"/>
          </p:nvPr>
        </p:nvSpPr>
        <p:spPr>
          <a:xfrm>
            <a:off x="4916443" y="1234450"/>
            <a:ext cx="38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 sz="1400"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6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63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3"/>
          <p:cNvSpPr txBox="1"/>
          <p:nvPr/>
        </p:nvSpPr>
        <p:spPr>
          <a:xfrm>
            <a:off x="338326" y="1216152"/>
            <a:ext cx="41148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Today’s </a:t>
            </a:r>
            <a:b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</a:br>
            <a: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4000">
              <a:solidFill>
                <a:srgbClr val="FFFFFF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cxnSp>
        <p:nvCxnSpPr>
          <p:cNvPr id="484" name="Google Shape;484;p63"/>
          <p:cNvCxnSpPr/>
          <p:nvPr/>
        </p:nvCxnSpPr>
        <p:spPr>
          <a:xfrm>
            <a:off x="459975" y="1026419"/>
            <a:ext cx="1743000" cy="0"/>
          </a:xfrm>
          <a:prstGeom prst="straightConnector1">
            <a:avLst/>
          </a:prstGeom>
          <a:noFill/>
          <a:ln w="9525" cap="flat" cmpd="sng">
            <a:solidFill>
              <a:srgbClr val="EEEDF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Agenda">
  <p:cSld name="ONE_COLUMN_TEXT_3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>
            <a:spLocks noGrp="1"/>
          </p:cNvSpPr>
          <p:nvPr>
            <p:ph type="body" idx="1"/>
          </p:nvPr>
        </p:nvSpPr>
        <p:spPr>
          <a:xfrm>
            <a:off x="338328" y="1234440"/>
            <a:ext cx="365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6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6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4"/>
          <p:cNvPicPr preferRelativeResize="0"/>
          <p:nvPr/>
        </p:nvPicPr>
        <p:blipFill rotWithShape="1">
          <a:blip r:embed="rId3">
            <a:alphaModFix/>
          </a:blip>
          <a:srcRect l="16421" t="2451" r="25054" b="1422"/>
          <a:stretch/>
        </p:blipFill>
        <p:spPr>
          <a:xfrm>
            <a:off x="4572000" y="0"/>
            <a:ext cx="4572001" cy="51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4"/>
          <p:cNvSpPr txBox="1"/>
          <p:nvPr/>
        </p:nvSpPr>
        <p:spPr>
          <a:xfrm>
            <a:off x="417650" y="426550"/>
            <a:ext cx="3279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30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491" name="Google Shape;49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10">
            <a:off x="7223186" y="3363592"/>
            <a:ext cx="1653857" cy="1652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Agenda">
  <p:cSld name="TITLE_AND_TWO_COLUMNS_2_1_1_2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/>
          <p:nvPr/>
        </p:nvSpPr>
        <p:spPr>
          <a:xfrm>
            <a:off x="457200" y="136532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5"/>
          <p:cNvSpPr/>
          <p:nvPr/>
        </p:nvSpPr>
        <p:spPr>
          <a:xfrm>
            <a:off x="457200" y="308650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5"/>
          <p:cNvSpPr/>
          <p:nvPr/>
        </p:nvSpPr>
        <p:spPr>
          <a:xfrm>
            <a:off x="4573050" y="136532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65"/>
          <p:cNvSpPr/>
          <p:nvPr/>
        </p:nvSpPr>
        <p:spPr>
          <a:xfrm>
            <a:off x="4573050" y="308650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5"/>
          <p:cNvSpPr txBox="1"/>
          <p:nvPr/>
        </p:nvSpPr>
        <p:spPr>
          <a:xfrm>
            <a:off x="457200" y="30865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2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498" name="Google Shape;498;p65"/>
          <p:cNvSpPr txBox="1"/>
          <p:nvPr/>
        </p:nvSpPr>
        <p:spPr>
          <a:xfrm>
            <a:off x="4573050" y="13716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3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499" name="Google Shape;499;p65"/>
          <p:cNvSpPr txBox="1"/>
          <p:nvPr/>
        </p:nvSpPr>
        <p:spPr>
          <a:xfrm>
            <a:off x="4573050" y="30865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4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00" name="Google Shape;500;p65"/>
          <p:cNvSpPr txBox="1"/>
          <p:nvPr/>
        </p:nvSpPr>
        <p:spPr>
          <a:xfrm>
            <a:off x="457200" y="13716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1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01" name="Google Shape;501;p6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65"/>
          <p:cNvSpPr txBox="1">
            <a:spLocks noGrp="1"/>
          </p:cNvSpPr>
          <p:nvPr>
            <p:ph type="body" idx="1"/>
          </p:nvPr>
        </p:nvSpPr>
        <p:spPr>
          <a:xfrm>
            <a:off x="106460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65"/>
          <p:cNvSpPr txBox="1">
            <a:spLocks noGrp="1"/>
          </p:cNvSpPr>
          <p:nvPr>
            <p:ph type="body" idx="2"/>
          </p:nvPr>
        </p:nvSpPr>
        <p:spPr>
          <a:xfrm>
            <a:off x="106460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65"/>
          <p:cNvSpPr txBox="1">
            <a:spLocks noGrp="1"/>
          </p:cNvSpPr>
          <p:nvPr>
            <p:ph type="body" idx="3"/>
          </p:nvPr>
        </p:nvSpPr>
        <p:spPr>
          <a:xfrm>
            <a:off x="518045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5" name="Google Shape;505;p65"/>
          <p:cNvSpPr txBox="1">
            <a:spLocks noGrp="1"/>
          </p:cNvSpPr>
          <p:nvPr>
            <p:ph type="body" idx="4"/>
          </p:nvPr>
        </p:nvSpPr>
        <p:spPr>
          <a:xfrm>
            <a:off x="518045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06" name="Google Shape;506;p6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5"/>
          <p:cNvSpPr txBox="1"/>
          <p:nvPr/>
        </p:nvSpPr>
        <p:spPr>
          <a:xfrm>
            <a:off x="444325" y="328800"/>
            <a:ext cx="45858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24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Break / Gradient">
  <p:cSld name="SECTION_HEADER_1">
    <p:bg>
      <p:bgPr>
        <a:solidFill>
          <a:schemeClr val="dk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6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0" name="Google Shape;510;p66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66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2" name="Google Shape;512;p66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6"/>
          <p:cNvPicPr preferRelativeResize="0"/>
          <p:nvPr/>
        </p:nvPicPr>
        <p:blipFill rotWithShape="1">
          <a:blip r:embed="rId3">
            <a:alphaModFix/>
          </a:blip>
          <a:srcRect t="48000" b="48000"/>
          <a:stretch/>
        </p:blipFill>
        <p:spPr>
          <a:xfrm flipH="1">
            <a:off x="3" y="4709160"/>
            <a:ext cx="9143997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6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66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516" name="Google Shape;5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Break / Gradient">
  <p:cSld name="SECTION_HEADER_1_2">
    <p:bg>
      <p:bgPr>
        <a:solidFill>
          <a:schemeClr val="dk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7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9" name="Google Shape;519;p67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67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1" name="Google Shape;521;p67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7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67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524" name="Google Shape;5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7"/>
          <p:cNvPicPr preferRelativeResize="0"/>
          <p:nvPr/>
        </p:nvPicPr>
        <p:blipFill rotWithShape="1">
          <a:blip r:embed="rId4">
            <a:alphaModFix/>
          </a:blip>
          <a:srcRect t="1155" b="91678"/>
          <a:stretch/>
        </p:blipFill>
        <p:spPr>
          <a:xfrm flipH="1">
            <a:off x="3" y="4706499"/>
            <a:ext cx="9143997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 Break / Gradient">
  <p:cSld name="SECTION_HEADER_1_2_1">
    <p:bg>
      <p:bgPr>
        <a:solidFill>
          <a:schemeClr val="dk1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8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8" name="Google Shape;528;p68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68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30" name="Google Shape;530;p68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8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2" name="Google Shape;532;p68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533" name="Google Shape;5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8"/>
          <p:cNvPicPr preferRelativeResize="0"/>
          <p:nvPr/>
        </p:nvPicPr>
        <p:blipFill rotWithShape="1">
          <a:blip r:embed="rId4">
            <a:alphaModFix/>
          </a:blip>
          <a:srcRect t="48000" b="48000"/>
          <a:stretch/>
        </p:blipFill>
        <p:spPr>
          <a:xfrm flipH="1">
            <a:off x="0" y="4709160"/>
            <a:ext cx="9144003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Break">
  <p:cSld name="SECTION_HEADER_2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9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7" name="Google Shape;537;p69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69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39" name="Google Shape;539;p69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Break">
  <p:cSld name="TITLE_ONLY_4_1">
    <p:bg>
      <p:bgPr>
        <a:solidFill>
          <a:schemeClr val="dk1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0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0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7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986" y="157821"/>
            <a:ext cx="1828801" cy="58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0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46" name="Google Shape;546;p70"/>
          <p:cNvPicPr preferRelativeResize="0"/>
          <p:nvPr/>
        </p:nvPicPr>
        <p:blipFill rotWithShape="1">
          <a:blip r:embed="rId3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 Break">
  <p:cSld name="MAIN_POINT_1_2">
    <p:bg>
      <p:bgPr>
        <a:solidFill>
          <a:schemeClr val="dk1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1"/>
          <p:cNvSpPr txBox="1">
            <a:spLocks noGrp="1"/>
          </p:cNvSpPr>
          <p:nvPr>
            <p:ph type="title"/>
          </p:nvPr>
        </p:nvSpPr>
        <p:spPr>
          <a:xfrm>
            <a:off x="335850" y="1814775"/>
            <a:ext cx="70851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9" name="Google Shape;549;p7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0" name="Google Shape;550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0350" y="138817"/>
            <a:ext cx="5644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1"/>
          <p:cNvSpPr txBox="1">
            <a:spLocks noGrp="1"/>
          </p:cNvSpPr>
          <p:nvPr>
            <p:ph type="subTitle" idx="1"/>
          </p:nvPr>
        </p:nvSpPr>
        <p:spPr>
          <a:xfrm>
            <a:off x="356616" y="117093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52" name="Google Shape;552;p71"/>
          <p:cNvPicPr preferRelativeResize="0"/>
          <p:nvPr/>
        </p:nvPicPr>
        <p:blipFill rotWithShape="1">
          <a:blip r:embed="rId3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Cover">
  <p:cSld name="CUSTOM_2_3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5257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38328" y="4114800"/>
            <a:ext cx="525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l="22256" r="36657"/>
          <a:stretch/>
        </p:blipFill>
        <p:spPr>
          <a:xfrm>
            <a:off x="5973225" y="0"/>
            <a:ext cx="31707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reak">
  <p:cSld name="CUSTOM_5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2"/>
          <p:cNvSpPr txBox="1">
            <a:spLocks noGrp="1"/>
          </p:cNvSpPr>
          <p:nvPr>
            <p:ph type="title"/>
          </p:nvPr>
        </p:nvSpPr>
        <p:spPr>
          <a:xfrm>
            <a:off x="311700" y="1991250"/>
            <a:ext cx="7143900" cy="14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72"/>
          <p:cNvSpPr txBox="1">
            <a:spLocks noGrp="1"/>
          </p:cNvSpPr>
          <p:nvPr>
            <p:ph type="subTitle" idx="1"/>
          </p:nvPr>
        </p:nvSpPr>
        <p:spPr>
          <a:xfrm>
            <a:off x="346575" y="1590625"/>
            <a:ext cx="4105500" cy="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 Content / White Box">
  <p:cSld name="TITLE_AND_BODY_5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/>
          <p:nvPr/>
        </p:nvSpPr>
        <p:spPr>
          <a:xfrm>
            <a:off x="460050" y="1371600"/>
            <a:ext cx="6283500" cy="286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3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73"/>
          <p:cNvSpPr txBox="1">
            <a:spLocks noGrp="1"/>
          </p:cNvSpPr>
          <p:nvPr>
            <p:ph type="body" idx="1"/>
          </p:nvPr>
        </p:nvSpPr>
        <p:spPr>
          <a:xfrm>
            <a:off x="612450" y="1371600"/>
            <a:ext cx="6131100" cy="28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0" name="Google Shape;560;p7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73"/>
          <p:cNvSpPr txBox="1">
            <a:spLocks noGrp="1"/>
          </p:cNvSpPr>
          <p:nvPr>
            <p:ph type="body" idx="2"/>
          </p:nvPr>
        </p:nvSpPr>
        <p:spPr>
          <a:xfrm>
            <a:off x="338328" y="4504275"/>
            <a:ext cx="75984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pic>
        <p:nvPicPr>
          <p:cNvPr id="562" name="Google Shape;562;p73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Content / One Col Text">
  <p:cSld name="TITLE_AND_BODY_4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74"/>
          <p:cNvSpPr txBox="1">
            <a:spLocks noGrp="1"/>
          </p:cNvSpPr>
          <p:nvPr>
            <p:ph type="body" idx="1"/>
          </p:nvPr>
        </p:nvSpPr>
        <p:spPr>
          <a:xfrm>
            <a:off x="338328" y="1639575"/>
            <a:ext cx="7543800" cy="2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566" name="Google Shape;566;p7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74"/>
          <p:cNvSpPr txBox="1">
            <a:spLocks noGrp="1"/>
          </p:cNvSpPr>
          <p:nvPr>
            <p:ph type="subTitle" idx="2"/>
          </p:nvPr>
        </p:nvSpPr>
        <p:spPr>
          <a:xfrm>
            <a:off x="338328" y="1069957"/>
            <a:ext cx="7543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68" name="Google Shape;568;p7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Content / Two Col w Images">
  <p:cSld name="TITLE_AND_TWO_COLUMNS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5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75"/>
          <p:cNvSpPr txBox="1">
            <a:spLocks noGrp="1"/>
          </p:cNvSpPr>
          <p:nvPr>
            <p:ph type="body" idx="1"/>
          </p:nvPr>
        </p:nvSpPr>
        <p:spPr>
          <a:xfrm>
            <a:off x="457200" y="3657600"/>
            <a:ext cx="4114800" cy="1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2" name="Google Shape;572;p75"/>
          <p:cNvSpPr txBox="1">
            <a:spLocks noGrp="1"/>
          </p:cNvSpPr>
          <p:nvPr>
            <p:ph type="body" idx="2"/>
          </p:nvPr>
        </p:nvSpPr>
        <p:spPr>
          <a:xfrm>
            <a:off x="4572000" y="3657600"/>
            <a:ext cx="41148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3" name="Google Shape;573;p7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75"/>
          <p:cNvSpPr>
            <a:spLocks noGrp="1"/>
          </p:cNvSpPr>
          <p:nvPr>
            <p:ph type="pic" idx="3"/>
          </p:nvPr>
        </p:nvSpPr>
        <p:spPr>
          <a:xfrm>
            <a:off x="1485900" y="1117350"/>
            <a:ext cx="20574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75"/>
          <p:cNvSpPr>
            <a:spLocks noGrp="1"/>
          </p:cNvSpPr>
          <p:nvPr>
            <p:ph type="pic" idx="4"/>
          </p:nvPr>
        </p:nvSpPr>
        <p:spPr>
          <a:xfrm>
            <a:off x="5600700" y="1117350"/>
            <a:ext cx="2057400" cy="2057400"/>
          </a:xfrm>
          <a:prstGeom prst="rect">
            <a:avLst/>
          </a:prstGeom>
          <a:noFill/>
          <a:ln>
            <a:noFill/>
          </a:ln>
        </p:spPr>
      </p:sp>
      <p:pic>
        <p:nvPicPr>
          <p:cNvPr id="576" name="Google Shape;576;p7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93">
          <p15:clr>
            <a:srgbClr val="FA7B17"/>
          </p15:clr>
        </p15:guide>
        <p15:guide id="2" pos="4176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 Content / 3 Col w Images">
  <p:cSld name="TITLE_AND_TWO_COLUMNS_2_2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6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7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76"/>
          <p:cNvSpPr txBox="1">
            <a:spLocks noGrp="1"/>
          </p:cNvSpPr>
          <p:nvPr>
            <p:ph type="body" idx="1"/>
          </p:nvPr>
        </p:nvSpPr>
        <p:spPr>
          <a:xfrm>
            <a:off x="338328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1" name="Google Shape;581;p76"/>
          <p:cNvSpPr txBox="1">
            <a:spLocks noGrp="1"/>
          </p:cNvSpPr>
          <p:nvPr>
            <p:ph type="body" idx="2"/>
          </p:nvPr>
        </p:nvSpPr>
        <p:spPr>
          <a:xfrm>
            <a:off x="3365226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type="body" idx="3"/>
          </p:nvPr>
        </p:nvSpPr>
        <p:spPr>
          <a:xfrm>
            <a:off x="6400792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76"/>
          <p:cNvSpPr txBox="1">
            <a:spLocks noGrp="1"/>
          </p:cNvSpPr>
          <p:nvPr>
            <p:ph type="body" idx="4"/>
          </p:nvPr>
        </p:nvSpPr>
        <p:spPr>
          <a:xfrm>
            <a:off x="338328" y="2432681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76"/>
          <p:cNvSpPr txBox="1">
            <a:spLocks noGrp="1"/>
          </p:cNvSpPr>
          <p:nvPr>
            <p:ph type="body" idx="5"/>
          </p:nvPr>
        </p:nvSpPr>
        <p:spPr>
          <a:xfrm>
            <a:off x="3365226" y="2432681"/>
            <a:ext cx="2286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76"/>
          <p:cNvSpPr txBox="1">
            <a:spLocks noGrp="1"/>
          </p:cNvSpPr>
          <p:nvPr>
            <p:ph type="body" idx="6"/>
          </p:nvPr>
        </p:nvSpPr>
        <p:spPr>
          <a:xfrm>
            <a:off x="6400802" y="2432681"/>
            <a:ext cx="2286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76"/>
          <p:cNvSpPr txBox="1">
            <a:spLocks noGrp="1"/>
          </p:cNvSpPr>
          <p:nvPr>
            <p:ph type="subTitle" idx="7"/>
          </p:nvPr>
        </p:nvSpPr>
        <p:spPr>
          <a:xfrm>
            <a:off x="0" y="4377377"/>
            <a:ext cx="914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76"/>
          <p:cNvSpPr>
            <a:spLocks noGrp="1"/>
          </p:cNvSpPr>
          <p:nvPr>
            <p:ph type="pic" idx="8"/>
          </p:nvPr>
        </p:nvSpPr>
        <p:spPr>
          <a:xfrm>
            <a:off x="4572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76"/>
          <p:cNvSpPr>
            <a:spLocks noGrp="1"/>
          </p:cNvSpPr>
          <p:nvPr>
            <p:ph type="pic" idx="9"/>
          </p:nvPr>
        </p:nvSpPr>
        <p:spPr>
          <a:xfrm>
            <a:off x="34853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89" name="Google Shape;589;p76"/>
          <p:cNvSpPr>
            <a:spLocks noGrp="1"/>
          </p:cNvSpPr>
          <p:nvPr>
            <p:ph type="pic" idx="13"/>
          </p:nvPr>
        </p:nvSpPr>
        <p:spPr>
          <a:xfrm>
            <a:off x="6510528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90" name="Google Shape;590;p76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53">
          <p15:clr>
            <a:srgbClr val="FA7B17"/>
          </p15:clr>
        </p15:guide>
        <p15:guide id="2" pos="4608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 Content / 4 Col w Image">
  <p:cSld name="TITLE_AND_TWO_COLUMNS_2_4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>
            <a:spLocks noGrp="1"/>
          </p:cNvSpPr>
          <p:nvPr>
            <p:ph type="pic" idx="2"/>
          </p:nvPr>
        </p:nvSpPr>
        <p:spPr>
          <a:xfrm>
            <a:off x="4656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77"/>
          <p:cNvSpPr>
            <a:spLocks noGrp="1"/>
          </p:cNvSpPr>
          <p:nvPr>
            <p:ph type="pic" idx="3"/>
          </p:nvPr>
        </p:nvSpPr>
        <p:spPr>
          <a:xfrm>
            <a:off x="263338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94" name="Google Shape;594;p77"/>
          <p:cNvSpPr>
            <a:spLocks noGrp="1"/>
          </p:cNvSpPr>
          <p:nvPr>
            <p:ph type="pic" idx="4"/>
          </p:nvPr>
        </p:nvSpPr>
        <p:spPr>
          <a:xfrm>
            <a:off x="4826943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p77"/>
          <p:cNvSpPr>
            <a:spLocks noGrp="1"/>
          </p:cNvSpPr>
          <p:nvPr>
            <p:ph type="pic" idx="5"/>
          </p:nvPr>
        </p:nvSpPr>
        <p:spPr>
          <a:xfrm>
            <a:off x="7020501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77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7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77"/>
          <p:cNvSpPr txBox="1">
            <a:spLocks noGrp="1"/>
          </p:cNvSpPr>
          <p:nvPr>
            <p:ph type="body" idx="1"/>
          </p:nvPr>
        </p:nvSpPr>
        <p:spPr>
          <a:xfrm>
            <a:off x="338328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599" name="Google Shape;599;p77"/>
          <p:cNvSpPr txBox="1">
            <a:spLocks noGrp="1"/>
          </p:cNvSpPr>
          <p:nvPr>
            <p:ph type="body" idx="6"/>
          </p:nvPr>
        </p:nvSpPr>
        <p:spPr>
          <a:xfrm>
            <a:off x="2521608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600" name="Google Shape;600;p77"/>
          <p:cNvSpPr txBox="1">
            <a:spLocks noGrp="1"/>
          </p:cNvSpPr>
          <p:nvPr>
            <p:ph type="body" idx="7"/>
          </p:nvPr>
        </p:nvSpPr>
        <p:spPr>
          <a:xfrm>
            <a:off x="4713567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601" name="Google Shape;601;p77"/>
          <p:cNvSpPr txBox="1">
            <a:spLocks noGrp="1"/>
          </p:cNvSpPr>
          <p:nvPr>
            <p:ph type="body" idx="8"/>
          </p:nvPr>
        </p:nvSpPr>
        <p:spPr>
          <a:xfrm>
            <a:off x="6905525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602" name="Google Shape;602;p77"/>
          <p:cNvSpPr txBox="1">
            <a:spLocks noGrp="1"/>
          </p:cNvSpPr>
          <p:nvPr>
            <p:ph type="body" idx="9"/>
          </p:nvPr>
        </p:nvSpPr>
        <p:spPr>
          <a:xfrm>
            <a:off x="338328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77"/>
          <p:cNvSpPr txBox="1">
            <a:spLocks noGrp="1"/>
          </p:cNvSpPr>
          <p:nvPr>
            <p:ph type="body" idx="13"/>
          </p:nvPr>
        </p:nvSpPr>
        <p:spPr>
          <a:xfrm>
            <a:off x="2521600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77"/>
          <p:cNvSpPr txBox="1">
            <a:spLocks noGrp="1"/>
          </p:cNvSpPr>
          <p:nvPr>
            <p:ph type="body" idx="14"/>
          </p:nvPr>
        </p:nvSpPr>
        <p:spPr>
          <a:xfrm>
            <a:off x="4713575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77"/>
          <p:cNvSpPr txBox="1">
            <a:spLocks noGrp="1"/>
          </p:cNvSpPr>
          <p:nvPr>
            <p:ph type="body" idx="15"/>
          </p:nvPr>
        </p:nvSpPr>
        <p:spPr>
          <a:xfrm>
            <a:off x="6905525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77"/>
          <p:cNvSpPr txBox="1">
            <a:spLocks noGrp="1"/>
          </p:cNvSpPr>
          <p:nvPr>
            <p:ph type="subTitle" idx="16"/>
          </p:nvPr>
        </p:nvSpPr>
        <p:spPr>
          <a:xfrm>
            <a:off x="0" y="4377377"/>
            <a:ext cx="914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7" name="Google Shape;607;p77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 Content / 4 points">
  <p:cSld name="TITLE_AND_TWO_COLUMNS_2_1_1_3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8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7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78"/>
          <p:cNvSpPr txBox="1">
            <a:spLocks noGrp="1"/>
          </p:cNvSpPr>
          <p:nvPr>
            <p:ph type="body" idx="1"/>
          </p:nvPr>
        </p:nvSpPr>
        <p:spPr>
          <a:xfrm>
            <a:off x="114080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2" name="Google Shape;612;p78"/>
          <p:cNvSpPr txBox="1">
            <a:spLocks noGrp="1"/>
          </p:cNvSpPr>
          <p:nvPr>
            <p:ph type="body" idx="2"/>
          </p:nvPr>
        </p:nvSpPr>
        <p:spPr>
          <a:xfrm>
            <a:off x="114080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3" name="Google Shape;613;p78"/>
          <p:cNvSpPr txBox="1">
            <a:spLocks noGrp="1"/>
          </p:cNvSpPr>
          <p:nvPr>
            <p:ph type="body" idx="3"/>
          </p:nvPr>
        </p:nvSpPr>
        <p:spPr>
          <a:xfrm>
            <a:off x="525665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4" name="Google Shape;614;p78"/>
          <p:cNvSpPr txBox="1">
            <a:spLocks noGrp="1"/>
          </p:cNvSpPr>
          <p:nvPr>
            <p:ph type="body" idx="4"/>
          </p:nvPr>
        </p:nvSpPr>
        <p:spPr>
          <a:xfrm>
            <a:off x="525665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pic>
        <p:nvPicPr>
          <p:cNvPr id="615" name="Google Shape;615;p78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8"/>
          <p:cNvSpPr/>
          <p:nvPr/>
        </p:nvSpPr>
        <p:spPr>
          <a:xfrm>
            <a:off x="685800" y="134376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78"/>
          <p:cNvSpPr/>
          <p:nvPr/>
        </p:nvSpPr>
        <p:spPr>
          <a:xfrm>
            <a:off x="685800" y="306494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78"/>
          <p:cNvSpPr/>
          <p:nvPr/>
        </p:nvSpPr>
        <p:spPr>
          <a:xfrm>
            <a:off x="4801650" y="134376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78"/>
          <p:cNvSpPr/>
          <p:nvPr/>
        </p:nvSpPr>
        <p:spPr>
          <a:xfrm>
            <a:off x="4801650" y="306494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78"/>
          <p:cNvSpPr txBox="1"/>
          <p:nvPr/>
        </p:nvSpPr>
        <p:spPr>
          <a:xfrm>
            <a:off x="685800" y="30586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2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621" name="Google Shape;621;p78"/>
          <p:cNvSpPr txBox="1"/>
          <p:nvPr/>
        </p:nvSpPr>
        <p:spPr>
          <a:xfrm>
            <a:off x="4801650" y="13437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3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622" name="Google Shape;622;p78"/>
          <p:cNvSpPr txBox="1"/>
          <p:nvPr/>
        </p:nvSpPr>
        <p:spPr>
          <a:xfrm>
            <a:off x="4801650" y="30586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4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685800" y="13437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1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Content / Side Image">
  <p:cSld name="TITLE_AND_BODY_2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9"/>
          <p:cNvSpPr/>
          <p:nvPr/>
        </p:nvSpPr>
        <p:spPr>
          <a:xfrm>
            <a:off x="609900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79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54864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79"/>
          <p:cNvSpPr txBox="1">
            <a:spLocks noGrp="1"/>
          </p:cNvSpPr>
          <p:nvPr>
            <p:ph type="body" idx="1"/>
          </p:nvPr>
        </p:nvSpPr>
        <p:spPr>
          <a:xfrm>
            <a:off x="338328" y="1371600"/>
            <a:ext cx="54864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8" name="Google Shape;628;p7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79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9"/>
          <p:cNvPicPr preferRelativeResize="0"/>
          <p:nvPr/>
        </p:nvPicPr>
        <p:blipFill rotWithShape="1">
          <a:blip r:embed="rId3">
            <a:alphaModFix/>
          </a:blip>
          <a:srcRect l="15531" r="33596"/>
          <a:stretch/>
        </p:blipFill>
        <p:spPr>
          <a:xfrm>
            <a:off x="6099000" y="1042350"/>
            <a:ext cx="3045002" cy="41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9998">
            <a:off x="5438490" y="484675"/>
            <a:ext cx="1372326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Content / Side Image">
  <p:cSld name="TITLE_AND_BODY_2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0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80"/>
          <p:cNvSpPr txBox="1">
            <a:spLocks noGrp="1"/>
          </p:cNvSpPr>
          <p:nvPr>
            <p:ph type="title"/>
          </p:nvPr>
        </p:nvSpPr>
        <p:spPr>
          <a:xfrm>
            <a:off x="3477875" y="228600"/>
            <a:ext cx="47475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80"/>
          <p:cNvSpPr txBox="1">
            <a:spLocks noGrp="1"/>
          </p:cNvSpPr>
          <p:nvPr>
            <p:ph type="body" idx="1"/>
          </p:nvPr>
        </p:nvSpPr>
        <p:spPr>
          <a:xfrm>
            <a:off x="3476850" y="1371600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6" name="Google Shape;636;p8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7" name="Google Shape;637;p80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l="24693" r="25850"/>
          <a:stretch/>
        </p:blipFill>
        <p:spPr>
          <a:xfrm>
            <a:off x="1" y="1040100"/>
            <a:ext cx="3044998" cy="41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Content / Two Col Sidebar">
  <p:cSld name="TITLE_AND_BODY_2_1_1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1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81"/>
          <p:cNvSpPr txBox="1">
            <a:spLocks noGrp="1"/>
          </p:cNvSpPr>
          <p:nvPr>
            <p:ph type="title"/>
          </p:nvPr>
        </p:nvSpPr>
        <p:spPr>
          <a:xfrm>
            <a:off x="338328" y="1028211"/>
            <a:ext cx="26025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81"/>
          <p:cNvSpPr txBox="1">
            <a:spLocks noGrp="1"/>
          </p:cNvSpPr>
          <p:nvPr>
            <p:ph type="body" idx="1"/>
          </p:nvPr>
        </p:nvSpPr>
        <p:spPr>
          <a:xfrm>
            <a:off x="3476850" y="1076912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4" name="Google Shape;644;p81"/>
          <p:cNvSpPr txBox="1">
            <a:spLocks noGrp="1"/>
          </p:cNvSpPr>
          <p:nvPr>
            <p:ph type="subTitle" idx="2"/>
          </p:nvPr>
        </p:nvSpPr>
        <p:spPr>
          <a:xfrm>
            <a:off x="338328" y="352398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45" name="Google Shape;645;p81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Cover">
  <p:cSld name="CUSTOM_2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5257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338328" y="4114800"/>
            <a:ext cx="525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l="29512" r="29401"/>
          <a:stretch/>
        </p:blipFill>
        <p:spPr>
          <a:xfrm>
            <a:off x="5973224" y="0"/>
            <a:ext cx="31707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 Content / Two Col Text">
  <p:cSld name="TITLE_AND_TWO_COLUMNS_2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2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82"/>
          <p:cNvSpPr txBox="1">
            <a:spLocks noGrp="1"/>
          </p:cNvSpPr>
          <p:nvPr>
            <p:ph type="body" idx="1"/>
          </p:nvPr>
        </p:nvSpPr>
        <p:spPr>
          <a:xfrm>
            <a:off x="338328" y="1234450"/>
            <a:ext cx="374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9" name="Google Shape;649;p82"/>
          <p:cNvSpPr txBox="1">
            <a:spLocks noGrp="1"/>
          </p:cNvSpPr>
          <p:nvPr>
            <p:ph type="body" idx="2"/>
          </p:nvPr>
        </p:nvSpPr>
        <p:spPr>
          <a:xfrm>
            <a:off x="4941650" y="1234450"/>
            <a:ext cx="374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0" name="Google Shape;650;p8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1" name="Google Shape;651;p82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Content / Headline Only">
  <p:cSld name="TITLE_AND_TWO_COLUMNS_2_3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3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8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83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 Content / Side by side w Sticky">
  <p:cSld name="SECTION_TITLE_AND_DESCRIPTION_1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84"/>
          <p:cNvPicPr preferRelativeResize="0"/>
          <p:nvPr/>
        </p:nvPicPr>
        <p:blipFill rotWithShape="1">
          <a:blip r:embed="rId2">
            <a:alphaModFix/>
          </a:blip>
          <a:srcRect l="18899" r="21855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4"/>
          <p:cNvPicPr preferRelativeResize="0"/>
          <p:nvPr/>
        </p:nvPicPr>
        <p:blipFill rotWithShape="1">
          <a:blip r:embed="rId3">
            <a:alphaModFix/>
          </a:blip>
          <a:srcRect l="8150" t="7733" r="8516" b="8933"/>
          <a:stretch/>
        </p:blipFill>
        <p:spPr>
          <a:xfrm rot="457775">
            <a:off x="4264025" y="2878649"/>
            <a:ext cx="2048993" cy="204899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4"/>
          <p:cNvSpPr txBox="1">
            <a:spLocks noGrp="1"/>
          </p:cNvSpPr>
          <p:nvPr>
            <p:ph type="title"/>
          </p:nvPr>
        </p:nvSpPr>
        <p:spPr>
          <a:xfrm>
            <a:off x="338325" y="422175"/>
            <a:ext cx="3657600" cy="10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0" name="Google Shape;660;p84"/>
          <p:cNvSpPr txBox="1">
            <a:spLocks noGrp="1"/>
          </p:cNvSpPr>
          <p:nvPr>
            <p:ph type="subTitle" idx="1"/>
          </p:nvPr>
        </p:nvSpPr>
        <p:spPr>
          <a:xfrm>
            <a:off x="338325" y="1520400"/>
            <a:ext cx="3657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1" name="Google Shape;661;p8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84"/>
          <p:cNvSpPr txBox="1">
            <a:spLocks noGrp="1"/>
          </p:cNvSpPr>
          <p:nvPr>
            <p:ph type="subTitle" idx="2"/>
          </p:nvPr>
        </p:nvSpPr>
        <p:spPr>
          <a:xfrm rot="456084">
            <a:off x="4592404" y="3200398"/>
            <a:ext cx="1512693" cy="972454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B7"/>
              </a:buClr>
              <a:buSzPts val="1600"/>
              <a:buFont typeface="Arial"/>
              <a:buNone/>
              <a:defRPr b="1">
                <a:solidFill>
                  <a:srgbClr val="00F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84"/>
          <p:cNvSpPr txBox="1">
            <a:spLocks noGrp="1"/>
          </p:cNvSpPr>
          <p:nvPr>
            <p:ph type="body" idx="3"/>
          </p:nvPr>
        </p:nvSpPr>
        <p:spPr>
          <a:xfrm>
            <a:off x="338325" y="2254550"/>
            <a:ext cx="36576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 Content / Side Image">
  <p:cSld name="TITLE_AND_BODY_2_1_2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5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85"/>
          <p:cNvSpPr txBox="1">
            <a:spLocks noGrp="1"/>
          </p:cNvSpPr>
          <p:nvPr>
            <p:ph type="title"/>
          </p:nvPr>
        </p:nvSpPr>
        <p:spPr>
          <a:xfrm>
            <a:off x="3477875" y="228600"/>
            <a:ext cx="47475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85"/>
          <p:cNvSpPr txBox="1">
            <a:spLocks noGrp="1"/>
          </p:cNvSpPr>
          <p:nvPr>
            <p:ph type="body" idx="1"/>
          </p:nvPr>
        </p:nvSpPr>
        <p:spPr>
          <a:xfrm>
            <a:off x="3476850" y="1371600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8" name="Google Shape;668;p8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85"/>
          <p:cNvSpPr>
            <a:spLocks noGrp="1"/>
          </p:cNvSpPr>
          <p:nvPr>
            <p:ph type="pic" idx="2"/>
          </p:nvPr>
        </p:nvSpPr>
        <p:spPr>
          <a:xfrm>
            <a:off x="0" y="1040075"/>
            <a:ext cx="3045000" cy="410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670" name="Google Shape;670;p8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 Content / Black">
  <p:cSld name="CUSTOM_6">
    <p:bg>
      <p:bgPr>
        <a:solidFill>
          <a:schemeClr val="dk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6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86"/>
          <p:cNvSpPr txBox="1">
            <a:spLocks noGrp="1"/>
          </p:cNvSpPr>
          <p:nvPr>
            <p:ph type="body" idx="1"/>
          </p:nvPr>
        </p:nvSpPr>
        <p:spPr>
          <a:xfrm>
            <a:off x="466950" y="1328975"/>
            <a:ext cx="7952400" cy="3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 Content / Key Point Purple">
  <p:cSld name="TITLE_ONLY_4_1_1">
    <p:bg>
      <p:bgPr>
        <a:solidFill>
          <a:schemeClr val="dk1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7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87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7" name="Google Shape;677;p8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87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79" name="Google Shape;679;p87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 Content / Key Point Pink">
  <p:cSld name="TITLE_ONLY_4_1_1_1">
    <p:bg>
      <p:bgPr>
        <a:solidFill>
          <a:schemeClr val="dk1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8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88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3" name="Google Shape;683;p8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88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85" name="Google Shape;685;p88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 Content / Key Point Mint">
  <p:cSld name="TITLE_ONLY_4_1_1_1_1">
    <p:bg>
      <p:bgPr>
        <a:solidFill>
          <a:schemeClr val="dk1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9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89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9" name="Google Shape;689;p8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p89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91" name="Google Shape;691;p89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 Infogfx / 3 Col">
  <p:cSld name="TITLE_ONLY_1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0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9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5" name="Google Shape;695;p90"/>
          <p:cNvGrpSpPr/>
          <p:nvPr/>
        </p:nvGrpSpPr>
        <p:grpSpPr>
          <a:xfrm>
            <a:off x="3262167" y="1371600"/>
            <a:ext cx="2619740" cy="3195677"/>
            <a:chOff x="2599575" y="846600"/>
            <a:chExt cx="2421425" cy="2772100"/>
          </a:xfrm>
        </p:grpSpPr>
        <p:sp>
          <p:nvSpPr>
            <p:cNvPr id="696" name="Google Shape;696;p90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0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90"/>
          <p:cNvGrpSpPr/>
          <p:nvPr/>
        </p:nvGrpSpPr>
        <p:grpSpPr>
          <a:xfrm>
            <a:off x="6212609" y="1371600"/>
            <a:ext cx="2619740" cy="3195677"/>
            <a:chOff x="2599575" y="846600"/>
            <a:chExt cx="2421425" cy="2772100"/>
          </a:xfrm>
        </p:grpSpPr>
        <p:sp>
          <p:nvSpPr>
            <p:cNvPr id="699" name="Google Shape;699;p90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0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90"/>
          <p:cNvGrpSpPr/>
          <p:nvPr/>
        </p:nvGrpSpPr>
        <p:grpSpPr>
          <a:xfrm>
            <a:off x="311725" y="1371600"/>
            <a:ext cx="2619740" cy="3195677"/>
            <a:chOff x="2599575" y="846600"/>
            <a:chExt cx="2421425" cy="2772100"/>
          </a:xfrm>
        </p:grpSpPr>
        <p:sp>
          <p:nvSpPr>
            <p:cNvPr id="702" name="Google Shape;702;p90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dk1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0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dk1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90"/>
          <p:cNvSpPr txBox="1">
            <a:spLocks noGrp="1"/>
          </p:cNvSpPr>
          <p:nvPr>
            <p:ph type="body" idx="1"/>
          </p:nvPr>
        </p:nvSpPr>
        <p:spPr>
          <a:xfrm>
            <a:off x="484105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5" name="Google Shape;705;p90"/>
          <p:cNvSpPr txBox="1">
            <a:spLocks noGrp="1"/>
          </p:cNvSpPr>
          <p:nvPr>
            <p:ph type="body" idx="2"/>
          </p:nvPr>
        </p:nvSpPr>
        <p:spPr>
          <a:xfrm>
            <a:off x="484105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6" name="Google Shape;706;p90"/>
          <p:cNvSpPr txBox="1">
            <a:spLocks noGrp="1"/>
          </p:cNvSpPr>
          <p:nvPr>
            <p:ph type="body" idx="3"/>
          </p:nvPr>
        </p:nvSpPr>
        <p:spPr>
          <a:xfrm>
            <a:off x="484105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7" name="Google Shape;707;p90"/>
          <p:cNvSpPr txBox="1">
            <a:spLocks noGrp="1"/>
          </p:cNvSpPr>
          <p:nvPr>
            <p:ph type="body" idx="4"/>
          </p:nvPr>
        </p:nvSpPr>
        <p:spPr>
          <a:xfrm>
            <a:off x="343454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8" name="Google Shape;708;p90"/>
          <p:cNvSpPr txBox="1">
            <a:spLocks noGrp="1"/>
          </p:cNvSpPr>
          <p:nvPr>
            <p:ph type="body" idx="5"/>
          </p:nvPr>
        </p:nvSpPr>
        <p:spPr>
          <a:xfrm>
            <a:off x="343454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9" name="Google Shape;709;p90"/>
          <p:cNvSpPr txBox="1">
            <a:spLocks noGrp="1"/>
          </p:cNvSpPr>
          <p:nvPr>
            <p:ph type="body" idx="6"/>
          </p:nvPr>
        </p:nvSpPr>
        <p:spPr>
          <a:xfrm>
            <a:off x="343454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0" name="Google Shape;710;p90"/>
          <p:cNvSpPr txBox="1">
            <a:spLocks noGrp="1"/>
          </p:cNvSpPr>
          <p:nvPr>
            <p:ph type="body" idx="7"/>
          </p:nvPr>
        </p:nvSpPr>
        <p:spPr>
          <a:xfrm>
            <a:off x="638499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1" name="Google Shape;711;p90"/>
          <p:cNvSpPr txBox="1">
            <a:spLocks noGrp="1"/>
          </p:cNvSpPr>
          <p:nvPr>
            <p:ph type="body" idx="8"/>
          </p:nvPr>
        </p:nvSpPr>
        <p:spPr>
          <a:xfrm>
            <a:off x="638499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2" name="Google Shape;712;p90"/>
          <p:cNvSpPr txBox="1">
            <a:spLocks noGrp="1"/>
          </p:cNvSpPr>
          <p:nvPr>
            <p:ph type="body" idx="9"/>
          </p:nvPr>
        </p:nvSpPr>
        <p:spPr>
          <a:xfrm>
            <a:off x="638499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13" name="Google Shape;713;p90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 Infogfx / 4 Col">
  <p:cSld name="TITLE_ONLY_1_2"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1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9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7" name="Google Shape;717;p91"/>
          <p:cNvSpPr txBox="1">
            <a:spLocks noGrp="1"/>
          </p:cNvSpPr>
          <p:nvPr>
            <p:ph type="subTitle" idx="1"/>
          </p:nvPr>
        </p:nvSpPr>
        <p:spPr>
          <a:xfrm>
            <a:off x="338328" y="1100738"/>
            <a:ext cx="67692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91"/>
          <p:cNvSpPr txBox="1">
            <a:spLocks noGrp="1"/>
          </p:cNvSpPr>
          <p:nvPr>
            <p:ph type="body" idx="2"/>
          </p:nvPr>
        </p:nvSpPr>
        <p:spPr>
          <a:xfrm>
            <a:off x="348789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91"/>
          <p:cNvSpPr txBox="1">
            <a:spLocks noGrp="1"/>
          </p:cNvSpPr>
          <p:nvPr>
            <p:ph type="body" idx="3"/>
          </p:nvPr>
        </p:nvSpPr>
        <p:spPr>
          <a:xfrm>
            <a:off x="25402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91"/>
          <p:cNvSpPr txBox="1">
            <a:spLocks noGrp="1"/>
          </p:cNvSpPr>
          <p:nvPr>
            <p:ph type="body" idx="4"/>
          </p:nvPr>
        </p:nvSpPr>
        <p:spPr>
          <a:xfrm>
            <a:off x="472775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91"/>
          <p:cNvSpPr txBox="1">
            <a:spLocks noGrp="1"/>
          </p:cNvSpPr>
          <p:nvPr>
            <p:ph type="body" idx="5"/>
          </p:nvPr>
        </p:nvSpPr>
        <p:spPr>
          <a:xfrm>
            <a:off x="69153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22" name="Google Shape;722;p91"/>
          <p:cNvGrpSpPr/>
          <p:nvPr/>
        </p:nvGrpSpPr>
        <p:grpSpPr>
          <a:xfrm>
            <a:off x="2499083" y="1905000"/>
            <a:ext cx="1957964" cy="2388719"/>
            <a:chOff x="2599575" y="846600"/>
            <a:chExt cx="2421425" cy="2772100"/>
          </a:xfrm>
        </p:grpSpPr>
        <p:sp>
          <p:nvSpPr>
            <p:cNvPr id="723" name="Google Shape;723;p91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1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91"/>
          <p:cNvGrpSpPr/>
          <p:nvPr/>
        </p:nvGrpSpPr>
        <p:grpSpPr>
          <a:xfrm>
            <a:off x="4686637" y="1905000"/>
            <a:ext cx="1957964" cy="2388719"/>
            <a:chOff x="2599575" y="846600"/>
            <a:chExt cx="2421425" cy="2772100"/>
          </a:xfrm>
        </p:grpSpPr>
        <p:sp>
          <p:nvSpPr>
            <p:cNvPr id="726" name="Google Shape;726;p91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1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91"/>
          <p:cNvGrpSpPr/>
          <p:nvPr/>
        </p:nvGrpSpPr>
        <p:grpSpPr>
          <a:xfrm>
            <a:off x="311529" y="1905000"/>
            <a:ext cx="1957964" cy="2388719"/>
            <a:chOff x="2599575" y="846600"/>
            <a:chExt cx="2421425" cy="2772100"/>
          </a:xfrm>
        </p:grpSpPr>
        <p:sp>
          <p:nvSpPr>
            <p:cNvPr id="729" name="Google Shape;729;p91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91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91"/>
          <p:cNvGrpSpPr/>
          <p:nvPr/>
        </p:nvGrpSpPr>
        <p:grpSpPr>
          <a:xfrm>
            <a:off x="6874191" y="1905000"/>
            <a:ext cx="1957964" cy="2388719"/>
            <a:chOff x="2599575" y="846600"/>
            <a:chExt cx="2421425" cy="2772100"/>
          </a:xfrm>
        </p:grpSpPr>
        <p:sp>
          <p:nvSpPr>
            <p:cNvPr id="732" name="Google Shape;732;p91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1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91"/>
          <p:cNvSpPr txBox="1">
            <a:spLocks noGrp="1"/>
          </p:cNvSpPr>
          <p:nvPr>
            <p:ph type="body" idx="6"/>
          </p:nvPr>
        </p:nvSpPr>
        <p:spPr>
          <a:xfrm>
            <a:off x="311525" y="2571750"/>
            <a:ext cx="19749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5" name="Google Shape;735;p91"/>
          <p:cNvSpPr txBox="1">
            <a:spLocks noGrp="1"/>
          </p:cNvSpPr>
          <p:nvPr>
            <p:ph type="body" idx="7"/>
          </p:nvPr>
        </p:nvSpPr>
        <p:spPr>
          <a:xfrm>
            <a:off x="250409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6" name="Google Shape;736;p91"/>
          <p:cNvSpPr txBox="1">
            <a:spLocks noGrp="1"/>
          </p:cNvSpPr>
          <p:nvPr>
            <p:ph type="body" idx="8"/>
          </p:nvPr>
        </p:nvSpPr>
        <p:spPr>
          <a:xfrm>
            <a:off x="468692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7" name="Google Shape;737;p91"/>
          <p:cNvSpPr txBox="1">
            <a:spLocks noGrp="1"/>
          </p:cNvSpPr>
          <p:nvPr>
            <p:ph type="body" idx="9"/>
          </p:nvPr>
        </p:nvSpPr>
        <p:spPr>
          <a:xfrm>
            <a:off x="687447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738" name="Google Shape;738;p91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Cover">
  <p:cSld name="CUSTOM_2_1_4_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l="20379" r="20379"/>
          <a:stretch/>
        </p:blipFill>
        <p:spPr>
          <a:xfrm>
            <a:off x="4572000" y="1140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 Infogfx / 3 Col">
  <p:cSld name="TITLE_ONLY_1_1">
    <p:bg>
      <p:bgPr>
        <a:solidFill>
          <a:schemeClr val="dk1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2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71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9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2" name="Google Shape;742;p92"/>
          <p:cNvGrpSpPr/>
          <p:nvPr/>
        </p:nvGrpSpPr>
        <p:grpSpPr>
          <a:xfrm>
            <a:off x="3262167" y="1371600"/>
            <a:ext cx="2619740" cy="3195677"/>
            <a:chOff x="2599575" y="846600"/>
            <a:chExt cx="2421425" cy="2772100"/>
          </a:xfrm>
        </p:grpSpPr>
        <p:sp>
          <p:nvSpPr>
            <p:cNvPr id="743" name="Google Shape;743;p9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92"/>
          <p:cNvGrpSpPr/>
          <p:nvPr/>
        </p:nvGrpSpPr>
        <p:grpSpPr>
          <a:xfrm>
            <a:off x="6212609" y="1371600"/>
            <a:ext cx="2619740" cy="3195677"/>
            <a:chOff x="2599575" y="846600"/>
            <a:chExt cx="2421425" cy="2772100"/>
          </a:xfrm>
        </p:grpSpPr>
        <p:sp>
          <p:nvSpPr>
            <p:cNvPr id="746" name="Google Shape;746;p9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92"/>
          <p:cNvGrpSpPr/>
          <p:nvPr/>
        </p:nvGrpSpPr>
        <p:grpSpPr>
          <a:xfrm>
            <a:off x="311725" y="1371600"/>
            <a:ext cx="2619740" cy="3195677"/>
            <a:chOff x="2599575" y="846600"/>
            <a:chExt cx="2421425" cy="2772100"/>
          </a:xfrm>
        </p:grpSpPr>
        <p:sp>
          <p:nvSpPr>
            <p:cNvPr id="749" name="Google Shape;749;p9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92"/>
          <p:cNvSpPr txBox="1">
            <a:spLocks noGrp="1"/>
          </p:cNvSpPr>
          <p:nvPr>
            <p:ph type="body" idx="1"/>
          </p:nvPr>
        </p:nvSpPr>
        <p:spPr>
          <a:xfrm>
            <a:off x="484105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92"/>
          <p:cNvSpPr txBox="1">
            <a:spLocks noGrp="1"/>
          </p:cNvSpPr>
          <p:nvPr>
            <p:ph type="body" idx="2"/>
          </p:nvPr>
        </p:nvSpPr>
        <p:spPr>
          <a:xfrm>
            <a:off x="484105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3" name="Google Shape;753;p92"/>
          <p:cNvSpPr txBox="1">
            <a:spLocks noGrp="1"/>
          </p:cNvSpPr>
          <p:nvPr>
            <p:ph type="body" idx="3"/>
          </p:nvPr>
        </p:nvSpPr>
        <p:spPr>
          <a:xfrm>
            <a:off x="484105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4" name="Google Shape;754;p92"/>
          <p:cNvSpPr txBox="1">
            <a:spLocks noGrp="1"/>
          </p:cNvSpPr>
          <p:nvPr>
            <p:ph type="body" idx="4"/>
          </p:nvPr>
        </p:nvSpPr>
        <p:spPr>
          <a:xfrm>
            <a:off x="343454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5" name="Google Shape;755;p92"/>
          <p:cNvSpPr txBox="1">
            <a:spLocks noGrp="1"/>
          </p:cNvSpPr>
          <p:nvPr>
            <p:ph type="body" idx="5"/>
          </p:nvPr>
        </p:nvSpPr>
        <p:spPr>
          <a:xfrm>
            <a:off x="343454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6" name="Google Shape;756;p92"/>
          <p:cNvSpPr txBox="1">
            <a:spLocks noGrp="1"/>
          </p:cNvSpPr>
          <p:nvPr>
            <p:ph type="body" idx="6"/>
          </p:nvPr>
        </p:nvSpPr>
        <p:spPr>
          <a:xfrm>
            <a:off x="343454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92"/>
          <p:cNvSpPr txBox="1">
            <a:spLocks noGrp="1"/>
          </p:cNvSpPr>
          <p:nvPr>
            <p:ph type="body" idx="7"/>
          </p:nvPr>
        </p:nvSpPr>
        <p:spPr>
          <a:xfrm>
            <a:off x="638499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92"/>
          <p:cNvSpPr txBox="1">
            <a:spLocks noGrp="1"/>
          </p:cNvSpPr>
          <p:nvPr>
            <p:ph type="body" idx="8"/>
          </p:nvPr>
        </p:nvSpPr>
        <p:spPr>
          <a:xfrm>
            <a:off x="638499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92"/>
          <p:cNvSpPr txBox="1">
            <a:spLocks noGrp="1"/>
          </p:cNvSpPr>
          <p:nvPr>
            <p:ph type="body" idx="9"/>
          </p:nvPr>
        </p:nvSpPr>
        <p:spPr>
          <a:xfrm>
            <a:off x="638499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60" name="Google Shape;760;p92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 Infogfx / 4 Col">
  <p:cSld name="TITLE_ONLY_1_2_1">
    <p:bg>
      <p:bgPr>
        <a:solidFill>
          <a:schemeClr val="dk1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3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9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93"/>
          <p:cNvSpPr txBox="1">
            <a:spLocks noGrp="1"/>
          </p:cNvSpPr>
          <p:nvPr>
            <p:ph type="subTitle" idx="1"/>
          </p:nvPr>
        </p:nvSpPr>
        <p:spPr>
          <a:xfrm>
            <a:off x="338328" y="1100738"/>
            <a:ext cx="67692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93"/>
          <p:cNvSpPr txBox="1">
            <a:spLocks noGrp="1"/>
          </p:cNvSpPr>
          <p:nvPr>
            <p:ph type="body" idx="2"/>
          </p:nvPr>
        </p:nvSpPr>
        <p:spPr>
          <a:xfrm>
            <a:off x="348789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6" name="Google Shape;766;p93"/>
          <p:cNvSpPr txBox="1">
            <a:spLocks noGrp="1"/>
          </p:cNvSpPr>
          <p:nvPr>
            <p:ph type="body" idx="3"/>
          </p:nvPr>
        </p:nvSpPr>
        <p:spPr>
          <a:xfrm>
            <a:off x="25402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93"/>
          <p:cNvSpPr txBox="1">
            <a:spLocks noGrp="1"/>
          </p:cNvSpPr>
          <p:nvPr>
            <p:ph type="body" idx="4"/>
          </p:nvPr>
        </p:nvSpPr>
        <p:spPr>
          <a:xfrm>
            <a:off x="472775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p93"/>
          <p:cNvSpPr txBox="1">
            <a:spLocks noGrp="1"/>
          </p:cNvSpPr>
          <p:nvPr>
            <p:ph type="body" idx="5"/>
          </p:nvPr>
        </p:nvSpPr>
        <p:spPr>
          <a:xfrm>
            <a:off x="69153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769" name="Google Shape;769;p93"/>
          <p:cNvGrpSpPr/>
          <p:nvPr/>
        </p:nvGrpSpPr>
        <p:grpSpPr>
          <a:xfrm>
            <a:off x="2499083" y="1905000"/>
            <a:ext cx="1957964" cy="2388719"/>
            <a:chOff x="2599575" y="846600"/>
            <a:chExt cx="2421425" cy="2772100"/>
          </a:xfrm>
        </p:grpSpPr>
        <p:sp>
          <p:nvSpPr>
            <p:cNvPr id="770" name="Google Shape;770;p9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93"/>
          <p:cNvGrpSpPr/>
          <p:nvPr/>
        </p:nvGrpSpPr>
        <p:grpSpPr>
          <a:xfrm>
            <a:off x="4686637" y="1905000"/>
            <a:ext cx="1957964" cy="2388719"/>
            <a:chOff x="2599575" y="846600"/>
            <a:chExt cx="2421425" cy="2772100"/>
          </a:xfrm>
        </p:grpSpPr>
        <p:sp>
          <p:nvSpPr>
            <p:cNvPr id="773" name="Google Shape;773;p9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93"/>
          <p:cNvGrpSpPr/>
          <p:nvPr/>
        </p:nvGrpSpPr>
        <p:grpSpPr>
          <a:xfrm>
            <a:off x="311529" y="1905000"/>
            <a:ext cx="1957964" cy="2388719"/>
            <a:chOff x="2599575" y="846600"/>
            <a:chExt cx="2421425" cy="2772100"/>
          </a:xfrm>
        </p:grpSpPr>
        <p:sp>
          <p:nvSpPr>
            <p:cNvPr id="776" name="Google Shape;776;p9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93"/>
          <p:cNvGrpSpPr/>
          <p:nvPr/>
        </p:nvGrpSpPr>
        <p:grpSpPr>
          <a:xfrm>
            <a:off x="6874191" y="1905000"/>
            <a:ext cx="1957964" cy="2388719"/>
            <a:chOff x="2599575" y="846600"/>
            <a:chExt cx="2421425" cy="2772100"/>
          </a:xfrm>
        </p:grpSpPr>
        <p:sp>
          <p:nvSpPr>
            <p:cNvPr id="779" name="Google Shape;779;p9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" name="Google Shape;781;p93"/>
          <p:cNvSpPr txBox="1">
            <a:spLocks noGrp="1"/>
          </p:cNvSpPr>
          <p:nvPr>
            <p:ph type="body" idx="6"/>
          </p:nvPr>
        </p:nvSpPr>
        <p:spPr>
          <a:xfrm>
            <a:off x="311135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2" name="Google Shape;782;p93"/>
          <p:cNvSpPr txBox="1">
            <a:spLocks noGrp="1"/>
          </p:cNvSpPr>
          <p:nvPr>
            <p:ph type="body" idx="7"/>
          </p:nvPr>
        </p:nvSpPr>
        <p:spPr>
          <a:xfrm>
            <a:off x="250254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3" name="Google Shape;783;p93"/>
          <p:cNvSpPr txBox="1">
            <a:spLocks noGrp="1"/>
          </p:cNvSpPr>
          <p:nvPr>
            <p:ph type="body" idx="8"/>
          </p:nvPr>
        </p:nvSpPr>
        <p:spPr>
          <a:xfrm>
            <a:off x="4694362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4" name="Google Shape;784;p93"/>
          <p:cNvSpPr txBox="1">
            <a:spLocks noGrp="1"/>
          </p:cNvSpPr>
          <p:nvPr>
            <p:ph type="body" idx="9"/>
          </p:nvPr>
        </p:nvSpPr>
        <p:spPr>
          <a:xfrm>
            <a:off x="687764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85" name="Google Shape;785;p93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 Blank / Black w Logo Mark">
  <p:cSld name="BLANK_1">
    <p:bg>
      <p:bgPr>
        <a:solidFill>
          <a:schemeClr val="dk1"/>
        </a:solid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8" name="Google Shape;788;p94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 Blank / White w Logo Mark">
  <p:cSld name="BLANK_2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1" name="Google Shape;791;p9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 End / Scribble">
  <p:cSld name="BLANK_1_1">
    <p:bg>
      <p:bgPr>
        <a:solidFill>
          <a:schemeClr val="dk1"/>
        </a:solid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4" name="Google Shape;794;p96"/>
          <p:cNvPicPr preferRelativeResize="0"/>
          <p:nvPr/>
        </p:nvPicPr>
        <p:blipFill rotWithShape="1">
          <a:blip r:embed="rId2">
            <a:alphaModFix/>
          </a:blip>
          <a:srcRect l="-3497" t="-5253" r="7666" b="8867"/>
          <a:stretch/>
        </p:blipFill>
        <p:spPr>
          <a:xfrm>
            <a:off x="4873225" y="185800"/>
            <a:ext cx="4270774" cy="495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96"/>
          <p:cNvSpPr txBox="1">
            <a:spLocks noGrp="1"/>
          </p:cNvSpPr>
          <p:nvPr>
            <p:ph type="title"/>
          </p:nvPr>
        </p:nvSpPr>
        <p:spPr>
          <a:xfrm>
            <a:off x="655700" y="1447800"/>
            <a:ext cx="32067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797" name="Google Shape;797;p96"/>
          <p:cNvSpPr txBox="1">
            <a:spLocks noGrp="1"/>
          </p:cNvSpPr>
          <p:nvPr>
            <p:ph type="subTitle" idx="1"/>
          </p:nvPr>
        </p:nvSpPr>
        <p:spPr>
          <a:xfrm>
            <a:off x="655700" y="2941550"/>
            <a:ext cx="3206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 End / Thank you">
  <p:cSld name="TITLE_ONLY_2_1_2">
    <p:bg>
      <p:bgPr>
        <a:solidFill>
          <a:schemeClr val="dk1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0" name="Google Shape;800;p97"/>
          <p:cNvPicPr preferRelativeResize="0"/>
          <p:nvPr/>
        </p:nvPicPr>
        <p:blipFill rotWithShape="1">
          <a:blip r:embed="rId2">
            <a:alphaModFix/>
          </a:blip>
          <a:srcRect t="24346" b="29543"/>
          <a:stretch/>
        </p:blipFill>
        <p:spPr>
          <a:xfrm>
            <a:off x="0" y="2438400"/>
            <a:ext cx="9143999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97"/>
          <p:cNvSpPr txBox="1"/>
          <p:nvPr/>
        </p:nvSpPr>
        <p:spPr>
          <a:xfrm>
            <a:off x="422175" y="1095850"/>
            <a:ext cx="27936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Thank you</a:t>
            </a:r>
            <a:endParaRPr sz="4000"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803" name="Google Shape;803;p97"/>
          <p:cNvSpPr txBox="1">
            <a:spLocks noGrp="1"/>
          </p:cNvSpPr>
          <p:nvPr>
            <p:ph type="body" idx="1"/>
          </p:nvPr>
        </p:nvSpPr>
        <p:spPr>
          <a:xfrm>
            <a:off x="5178200" y="1095850"/>
            <a:ext cx="30180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lant"/>
              <a:buChar char="●"/>
              <a:defRPr sz="1600"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lant"/>
              <a:buChar char="●"/>
              <a:defRPr sz="1600"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412" name="Google Shape;41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sectionschool.com/courses/building-a-business-case/Retail_Product_Line_Expansion_Case_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sectionschool.com/courses/building-a-business-case/Retail_Product_Line_Expansion_Case_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sectionschool.com/courses/building-a-business-case/Retail_Product_Line_Expansion_Case_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8"/>
          <p:cNvSpPr txBox="1">
            <a:spLocks noGrp="1"/>
          </p:cNvSpPr>
          <p:nvPr>
            <p:ph type="ctrTitle"/>
          </p:nvPr>
        </p:nvSpPr>
        <p:spPr>
          <a:xfrm>
            <a:off x="865650" y="1664691"/>
            <a:ext cx="4935900" cy="23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Business Case</a:t>
            </a:r>
            <a:endParaRPr/>
          </a:p>
        </p:txBody>
      </p:sp>
      <p:sp>
        <p:nvSpPr>
          <p:cNvPr id="809" name="Google Shape;809;p98"/>
          <p:cNvSpPr txBox="1"/>
          <p:nvPr/>
        </p:nvSpPr>
        <p:spPr>
          <a:xfrm>
            <a:off x="882800" y="1225450"/>
            <a:ext cx="2632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</a:rPr>
              <a:t>ACTIVITY PACKET</a:t>
            </a:r>
            <a:endParaRPr sz="1600" b="1">
              <a:solidFill>
                <a:schemeClr val="accent4"/>
              </a:solidFill>
            </a:endParaRPr>
          </a:p>
        </p:txBody>
      </p:sp>
      <p:pic>
        <p:nvPicPr>
          <p:cNvPr id="810" name="Google Shape;810;p98"/>
          <p:cNvPicPr preferRelativeResize="0"/>
          <p:nvPr/>
        </p:nvPicPr>
        <p:blipFill rotWithShape="1">
          <a:blip r:embed="rId3">
            <a:alphaModFix/>
          </a:blip>
          <a:srcRect l="10000" t="10000" r="10000" b="10000"/>
          <a:stretch/>
        </p:blipFill>
        <p:spPr>
          <a:xfrm rot="600000">
            <a:off x="5119725" y="30508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8"/>
          <p:cNvSpPr txBox="1"/>
          <p:nvPr/>
        </p:nvSpPr>
        <p:spPr>
          <a:xfrm rot="599946">
            <a:off x="5341909" y="3274163"/>
            <a:ext cx="1458250" cy="97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F100D6"/>
                </a:solidFill>
              </a:rPr>
              <a:t>WITH NICOLE ALEXANDER</a:t>
            </a:r>
            <a:endParaRPr sz="1600" b="1">
              <a:solidFill>
                <a:srgbClr val="F100D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07"/>
          <p:cNvSpPr txBox="1">
            <a:spLocks noGrp="1"/>
          </p:cNvSpPr>
          <p:nvPr>
            <p:ph type="title"/>
          </p:nvPr>
        </p:nvSpPr>
        <p:spPr>
          <a:xfrm>
            <a:off x="335850" y="1814775"/>
            <a:ext cx="70851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Slides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8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Four Components of a Business Case</a:t>
            </a:r>
            <a:endParaRPr/>
          </a:p>
        </p:txBody>
      </p:sp>
      <p:sp>
        <p:nvSpPr>
          <p:cNvPr id="892" name="Google Shape;892;p108"/>
          <p:cNvSpPr/>
          <p:nvPr/>
        </p:nvSpPr>
        <p:spPr>
          <a:xfrm>
            <a:off x="382300" y="1876350"/>
            <a:ext cx="2015700" cy="695400"/>
          </a:xfrm>
          <a:prstGeom prst="chevron">
            <a:avLst>
              <a:gd name="adj" fmla="val 3324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3"/>
                </a:solidFill>
              </a:rPr>
              <a:t>GOAL AND HYPOTHESIS</a:t>
            </a:r>
            <a:endParaRPr sz="1100" b="1">
              <a:solidFill>
                <a:schemeClr val="accent3"/>
              </a:solidFill>
            </a:endParaRPr>
          </a:p>
        </p:txBody>
      </p:sp>
      <p:sp>
        <p:nvSpPr>
          <p:cNvPr id="893" name="Google Shape;893;p108"/>
          <p:cNvSpPr/>
          <p:nvPr/>
        </p:nvSpPr>
        <p:spPr>
          <a:xfrm>
            <a:off x="2404467" y="1876350"/>
            <a:ext cx="2015700" cy="695400"/>
          </a:xfrm>
          <a:prstGeom prst="chevron">
            <a:avLst>
              <a:gd name="adj" fmla="val 3324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3"/>
                </a:solidFill>
              </a:rPr>
              <a:t>PROPOSED SOLUTION</a:t>
            </a:r>
            <a:endParaRPr sz="1100" b="1">
              <a:solidFill>
                <a:schemeClr val="accent3"/>
              </a:solidFill>
            </a:endParaRPr>
          </a:p>
        </p:txBody>
      </p:sp>
      <p:sp>
        <p:nvSpPr>
          <p:cNvPr id="894" name="Google Shape;894;p108"/>
          <p:cNvSpPr/>
          <p:nvPr/>
        </p:nvSpPr>
        <p:spPr>
          <a:xfrm>
            <a:off x="4423404" y="1876350"/>
            <a:ext cx="2015700" cy="695400"/>
          </a:xfrm>
          <a:prstGeom prst="chevron">
            <a:avLst>
              <a:gd name="adj" fmla="val 3324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3"/>
                </a:solidFill>
              </a:rPr>
              <a:t>SUCCESS </a:t>
            </a:r>
            <a:endParaRPr sz="1100" b="1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3"/>
                </a:solidFill>
              </a:rPr>
              <a:t>METRICS</a:t>
            </a:r>
            <a:endParaRPr sz="1100" b="1">
              <a:solidFill>
                <a:schemeClr val="accent3"/>
              </a:solidFill>
            </a:endParaRPr>
          </a:p>
        </p:txBody>
      </p:sp>
      <p:sp>
        <p:nvSpPr>
          <p:cNvPr id="895" name="Google Shape;895;p108"/>
          <p:cNvSpPr/>
          <p:nvPr/>
        </p:nvSpPr>
        <p:spPr>
          <a:xfrm>
            <a:off x="6448800" y="1876350"/>
            <a:ext cx="2015700" cy="695400"/>
          </a:xfrm>
          <a:prstGeom prst="chevron">
            <a:avLst>
              <a:gd name="adj" fmla="val 3324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3"/>
                </a:solidFill>
              </a:rPr>
              <a:t>RISKS AND DEPENDENCIES</a:t>
            </a:r>
            <a:endParaRPr sz="1100" b="1">
              <a:solidFill>
                <a:schemeClr val="accent3"/>
              </a:solidFill>
            </a:endParaRPr>
          </a:p>
        </p:txBody>
      </p:sp>
      <p:sp>
        <p:nvSpPr>
          <p:cNvPr id="896" name="Google Shape;896;p108"/>
          <p:cNvSpPr txBox="1"/>
          <p:nvPr/>
        </p:nvSpPr>
        <p:spPr>
          <a:xfrm>
            <a:off x="430000" y="2712056"/>
            <a:ext cx="19203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An </a:t>
            </a:r>
            <a:r>
              <a:rPr lang="en" sz="1000" b="1">
                <a:solidFill>
                  <a:srgbClr val="000000"/>
                </a:solidFill>
              </a:rPr>
              <a:t>executive summary</a:t>
            </a:r>
            <a:r>
              <a:rPr lang="en" sz="1000">
                <a:solidFill>
                  <a:srgbClr val="000000"/>
                </a:solidFill>
              </a:rPr>
              <a:t>, outlining the key takeaways from your business case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The </a:t>
            </a:r>
            <a:r>
              <a:rPr lang="en" sz="1000" b="1">
                <a:solidFill>
                  <a:srgbClr val="000000"/>
                </a:solidFill>
              </a:rPr>
              <a:t>problem</a:t>
            </a:r>
            <a:r>
              <a:rPr lang="en" sz="1000">
                <a:solidFill>
                  <a:srgbClr val="000000"/>
                </a:solidFill>
              </a:rPr>
              <a:t> or </a:t>
            </a:r>
            <a:r>
              <a:rPr lang="en" sz="1000" b="1">
                <a:solidFill>
                  <a:srgbClr val="000000"/>
                </a:solidFill>
              </a:rPr>
              <a:t>opportunity</a:t>
            </a:r>
            <a:r>
              <a:rPr lang="en" sz="1000">
                <a:solidFill>
                  <a:srgbClr val="000000"/>
                </a:solidFill>
              </a:rPr>
              <a:t> you’re addressing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Your </a:t>
            </a:r>
            <a:r>
              <a:rPr lang="en" sz="1000" b="1">
                <a:solidFill>
                  <a:srgbClr val="000000"/>
                </a:solidFill>
              </a:rPr>
              <a:t>hypothesis</a:t>
            </a:r>
            <a:r>
              <a:rPr lang="en" sz="1000">
                <a:solidFill>
                  <a:srgbClr val="000000"/>
                </a:solidFill>
              </a:rPr>
              <a:t> for how to address the problem or opportunity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>
                <a:solidFill>
                  <a:srgbClr val="000000"/>
                </a:solidFill>
              </a:rPr>
              <a:t>Alignment</a:t>
            </a:r>
            <a:r>
              <a:rPr lang="en" sz="1000">
                <a:solidFill>
                  <a:srgbClr val="000000"/>
                </a:solidFill>
              </a:rPr>
              <a:t> with company strategy/priorities</a:t>
            </a:r>
            <a:endParaRPr sz="1000" b="1"/>
          </a:p>
        </p:txBody>
      </p:sp>
      <p:pic>
        <p:nvPicPr>
          <p:cNvPr id="897" name="Google Shape;89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90" y="1255764"/>
            <a:ext cx="46172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08"/>
          <p:cNvSpPr txBox="1"/>
          <p:nvPr/>
        </p:nvSpPr>
        <p:spPr>
          <a:xfrm>
            <a:off x="2452167" y="2712056"/>
            <a:ext cx="19203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/>
              <a:t>Plan </a:t>
            </a:r>
            <a:r>
              <a:rPr lang="en" sz="1000"/>
              <a:t>including owners, budget, and the buy-in you’ve already gotten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/>
              <a:t>Estimated </a:t>
            </a:r>
            <a:r>
              <a:rPr lang="en" sz="1000" b="1"/>
              <a:t>timeframe</a:t>
            </a:r>
            <a:r>
              <a:rPr lang="en" sz="1000"/>
              <a:t> to implement your solution and </a:t>
            </a:r>
            <a:r>
              <a:rPr lang="en" sz="1000" b="1"/>
              <a:t>resources</a:t>
            </a:r>
            <a:r>
              <a:rPr lang="en" sz="1000"/>
              <a:t> you’ll need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/>
              <a:t>The estimated </a:t>
            </a:r>
            <a:r>
              <a:rPr lang="en" sz="1000" b="1"/>
              <a:t>impact</a:t>
            </a:r>
            <a:r>
              <a:rPr lang="en" sz="1000"/>
              <a:t> of this opportunity</a:t>
            </a:r>
            <a:endParaRPr sz="1000"/>
          </a:p>
        </p:txBody>
      </p:sp>
      <p:pic>
        <p:nvPicPr>
          <p:cNvPr id="899" name="Google Shape;89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231" y="1200287"/>
            <a:ext cx="56817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08"/>
          <p:cNvSpPr txBox="1"/>
          <p:nvPr/>
        </p:nvSpPr>
        <p:spPr>
          <a:xfrm>
            <a:off x="4471104" y="2712056"/>
            <a:ext cx="1920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/>
              <a:t>KPIs</a:t>
            </a:r>
            <a:r>
              <a:rPr lang="en" sz="1000"/>
              <a:t> you’ll use to measure progress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/>
              <a:t>A plan on how you’ll </a:t>
            </a:r>
            <a:r>
              <a:rPr lang="en" sz="1000" b="1"/>
              <a:t>track</a:t>
            </a:r>
            <a:r>
              <a:rPr lang="en" sz="1000"/>
              <a:t> your KPIs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/>
              <a:t>Estimated </a:t>
            </a:r>
            <a:r>
              <a:rPr lang="en" sz="1000" b="1"/>
              <a:t>financial impact</a:t>
            </a:r>
            <a:r>
              <a:rPr lang="en" sz="1000"/>
              <a:t> of this opportunity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/>
              <a:t>Assumptions</a:t>
            </a:r>
            <a:r>
              <a:rPr lang="en" sz="1000"/>
              <a:t> you’ve made in building your financial case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/>
          </a:p>
        </p:txBody>
      </p:sp>
      <p:pic>
        <p:nvPicPr>
          <p:cNvPr id="901" name="Google Shape;901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304" y="1345290"/>
            <a:ext cx="509900" cy="3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08"/>
          <p:cNvSpPr txBox="1"/>
          <p:nvPr/>
        </p:nvSpPr>
        <p:spPr>
          <a:xfrm>
            <a:off x="6496500" y="2712056"/>
            <a:ext cx="19203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/>
              <a:t>Key risks</a:t>
            </a:r>
            <a:r>
              <a:rPr lang="en" sz="1000"/>
              <a:t> the company/team would take if this solution is implemented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/>
              <a:t>Dependencies </a:t>
            </a:r>
            <a:r>
              <a:rPr lang="en" sz="1000"/>
              <a:t>for your solution’s success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1"/>
              <a:t>Mitigation</a:t>
            </a:r>
            <a:r>
              <a:rPr lang="en" sz="1000"/>
              <a:t> plan for risks and dependencies you can influence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/>
              <a:t>Explain why your proposal is the </a:t>
            </a:r>
            <a:r>
              <a:rPr lang="en" sz="1000" b="1"/>
              <a:t>most de-risked and viable</a:t>
            </a:r>
            <a:endParaRPr sz="1000" b="1"/>
          </a:p>
        </p:txBody>
      </p:sp>
      <p:pic>
        <p:nvPicPr>
          <p:cNvPr id="903" name="Google Shape;903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8025" y="1317850"/>
            <a:ext cx="417250" cy="36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9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Research </a:t>
            </a:r>
            <a:br>
              <a:rPr lang="en"/>
            </a:br>
            <a:r>
              <a:rPr lang="en"/>
              <a:t>(Summarized from case)</a:t>
            </a:r>
            <a:endParaRPr/>
          </a:p>
        </p:txBody>
      </p:sp>
      <p:graphicFrame>
        <p:nvGraphicFramePr>
          <p:cNvPr id="909" name="Google Shape;909;p109"/>
          <p:cNvGraphicFramePr/>
          <p:nvPr/>
        </p:nvGraphicFramePr>
        <p:xfrm>
          <a:off x="405563" y="1389888"/>
          <a:ext cx="8290100" cy="3346810"/>
        </p:xfrm>
        <a:graphic>
          <a:graphicData uri="http://schemas.openxmlformats.org/drawingml/2006/table">
            <a:tbl>
              <a:tblPr>
                <a:noFill/>
                <a:tableStyleId>{DA65F945-E67B-4F9E-8100-369F044182E7}</a:tableStyleId>
              </a:tblPr>
              <a:tblGrid>
                <a:gridCol w="9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STRENGTHS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RISKS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RENTAL </a:t>
                      </a:r>
                      <a:br>
                        <a:rPr lang="en" sz="1000" b="1">
                          <a:solidFill>
                            <a:schemeClr val="dk1"/>
                          </a:solidFill>
                        </a:rPr>
                      </a:b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MARKET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Products would come from each year’s assortment so no extra work would be required to design more items.</a:t>
                      </a:r>
                      <a:endParaRPr sz="1000"/>
                    </a:p>
                    <a:p>
                      <a:pPr marL="237743" lvl="0" indent="-182372" algn="l" rtl="0">
                        <a:spcBef>
                          <a:spcPts val="50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This appeals to younger consumers such as Generation Z and younger millennials, who are focused on sustainability.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This option would require a lot of logistical planning, to schedule deliveries and returns for rentals—that is, J.Crew would have to invest in a whole new operational stream.</a:t>
                      </a:r>
                      <a:endParaRPr sz="1000"/>
                    </a:p>
                    <a:p>
                      <a:pPr marL="237743" lvl="0" indent="-182372" algn="l" rtl="0">
                        <a:spcBef>
                          <a:spcPts val="50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The goods might return torn, dirty, or ruined, and J.Crew would be responsible for getting in touch with customers, working out resolutions, or absorbing the costs of the items.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RESALE </a:t>
                      </a:r>
                      <a:br>
                        <a:rPr lang="en" sz="1000" b="1">
                          <a:solidFill>
                            <a:schemeClr val="dk1"/>
                          </a:solidFill>
                        </a:rPr>
                      </a:b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MARKET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Getting into this space would be J.Crew’s way to connect with Generation Z customers, the new generation of US shoppers, who J.Crew knows are active in this space.</a:t>
                      </a:r>
                      <a:endParaRPr sz="1000"/>
                    </a:p>
                    <a:p>
                      <a:pPr marL="237743" lvl="0" indent="-182372" algn="l" rtl="0">
                        <a:spcBef>
                          <a:spcPts val="50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In terms of brand marketing, this would help J.Crew’s sustainability and CSR associations.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This option also requires a lot of logistical planning, regardless of whether J.Crew provides its own resale platform or works with an established third-party marketplace.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ATHLEISURE LINE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With the rise of casual workplace wear over the years, </a:t>
                      </a:r>
                      <a:br>
                        <a:rPr lang="en" sz="1000"/>
                      </a:br>
                      <a:r>
                        <a:rPr lang="en" sz="1000"/>
                        <a:t>J.Crew can refresh its current style offerings to better fit into its customers’ lives.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Over the last few years, J.Crew has been associated with wear-to-work styles and more formal than casual items like button down shirts and chinos/khakis.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10" name="Google Shape;910;p109"/>
          <p:cNvSpPr txBox="1"/>
          <p:nvPr/>
        </p:nvSpPr>
        <p:spPr>
          <a:xfrm>
            <a:off x="1330237" y="4736700"/>
            <a:ext cx="374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alant"/>
                <a:ea typeface="Halant"/>
                <a:cs typeface="Halant"/>
                <a:sym typeface="Halant"/>
              </a:rPr>
              <a:t>Note: CSR = corporate social responsibility</a:t>
            </a:r>
            <a:endParaRPr>
              <a:latin typeface="Halant"/>
              <a:ea typeface="Halant"/>
              <a:cs typeface="Halant"/>
              <a:sym typeface="Hala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0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Research/Market Dynamics (Summarized from case)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16" name="Google Shape;916;p110"/>
          <p:cNvGraphicFramePr/>
          <p:nvPr/>
        </p:nvGraphicFramePr>
        <p:xfrm>
          <a:off x="405563" y="1389919"/>
          <a:ext cx="8290100" cy="3410700"/>
        </p:xfrm>
        <a:graphic>
          <a:graphicData uri="http://schemas.openxmlformats.org/drawingml/2006/table">
            <a:tbl>
              <a:tblPr>
                <a:noFill/>
                <a:tableStyleId>{DA65F945-E67B-4F9E-8100-369F044182E7}</a:tableStyleId>
              </a:tblPr>
              <a:tblGrid>
                <a:gridCol w="9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PROS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CONS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ATHLEISURE 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This option offers a faster time from conception to closet, due to operational efficiencies.</a:t>
                      </a:r>
                      <a:endParaRPr sz="1000"/>
                    </a:p>
                    <a:p>
                      <a:pPr marL="237743" lvl="0" indent="-182372" algn="l" rtl="0">
                        <a:spcBef>
                          <a:spcPts val="50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It provides a good fit with the J.Crew customer profile.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This is a saturated market.</a:t>
                      </a:r>
                      <a:endParaRPr sz="1000"/>
                    </a:p>
                    <a:p>
                      <a:pPr marL="237743" lvl="0" indent="-182372" algn="l" rtl="0">
                        <a:spcBef>
                          <a:spcPts val="50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This brand extension might be too different for </a:t>
                      </a:r>
                      <a:br>
                        <a:rPr lang="en" sz="1000"/>
                      </a:br>
                      <a:r>
                        <a:rPr lang="en" sz="1000"/>
                        <a:t>customers to adopt.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RENTAL 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There are fewer competitors.</a:t>
                      </a:r>
                      <a:endParaRPr sz="1000"/>
                    </a:p>
                    <a:p>
                      <a:pPr marL="237743" lvl="0" indent="-182372" algn="l" rtl="0">
                        <a:spcBef>
                          <a:spcPts val="50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Customers were already requesting this product line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This product line could be very expensive to implement. All clothes would have to be received in the mail, dry cleaned, stored, and shipped out to the next person.</a:t>
                      </a:r>
                      <a:endParaRPr sz="1000"/>
                    </a:p>
                    <a:p>
                      <a:pPr marL="237743" lvl="0" indent="-182372" algn="l" rtl="0">
                        <a:spcBef>
                          <a:spcPts val="50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J.Crew may have to pair with a partner to implement </a:t>
                      </a:r>
                      <a:br>
                        <a:rPr lang="en" sz="1000"/>
                      </a:br>
                      <a:r>
                        <a:rPr lang="en" sz="1000"/>
                        <a:t>this strategy, which would in turn mean profit sharing, co-branding, etc.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RESALE 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There are fewer competitors.</a:t>
                      </a:r>
                      <a:endParaRPr sz="1000"/>
                    </a:p>
                    <a:p>
                      <a:pPr marL="237743" lvl="0" indent="-182372" algn="l" rtl="0">
                        <a:spcBef>
                          <a:spcPts val="50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This approach to sustainable fashion aligns with values of social responsibility shared by desired Generation Z and younger millennial customers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237743" lvl="0" indent="-18237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Like the rental option, this product line would be very expensive to implement.</a:t>
                      </a:r>
                      <a:endParaRPr sz="1000"/>
                    </a:p>
                    <a:p>
                      <a:pPr marL="237743" lvl="0" indent="-182372" algn="l" rtl="0">
                        <a:spcBef>
                          <a:spcPts val="500"/>
                        </a:spcBef>
                        <a:spcAft>
                          <a:spcPts val="500"/>
                        </a:spcAft>
                        <a:buSzPts val="1000"/>
                        <a:buChar char="●"/>
                      </a:pPr>
                      <a:r>
                        <a:rPr lang="en" sz="1000"/>
                        <a:t>As with the rental option, J.Crew might need to pair with a partner to implement a strategy for resale.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11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formulas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22" name="Google Shape;922;p111"/>
          <p:cNvGraphicFramePr/>
          <p:nvPr/>
        </p:nvGraphicFramePr>
        <p:xfrm>
          <a:off x="405563" y="1389919"/>
          <a:ext cx="8290100" cy="2269275"/>
        </p:xfrm>
        <a:graphic>
          <a:graphicData uri="http://schemas.openxmlformats.org/drawingml/2006/table">
            <a:tbl>
              <a:tblPr>
                <a:noFill/>
                <a:tableStyleId>{DA65F945-E67B-4F9E-8100-369F044182E7}</a:tableStyleId>
              </a:tblPr>
              <a:tblGrid>
                <a:gridCol w="139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3"/>
                          </a:solidFill>
                        </a:rPr>
                        <a:t>METRIC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FORMULA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EXAMPLE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Return on investment (ROI) 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/>
                        <a:t>1st year ROI: Net profit / total costs * 100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You spend a total of $100,000 to launch a new product. Total expected revenues are $250,000.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 b="1" dirty="0"/>
                        <a:t>ROI</a:t>
                      </a:r>
                      <a:r>
                        <a:rPr lang="en" sz="1000" dirty="0"/>
                        <a:t> =  (250,000-100,000) / 100,000 * 100 = </a:t>
                      </a:r>
                      <a:r>
                        <a:rPr lang="en" sz="1000" b="1" dirty="0"/>
                        <a:t>150%</a:t>
                      </a:r>
                      <a:endParaRPr sz="1000" b="1" dirty="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Breakeven 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show breakeven in terms of units you need to sell: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/>
                        <a:t>Fixed costs / contribution margin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Over the next year, your fixed costs will be $1M. You’ll sell each unit for $100, and it costs $40 to produce.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Breakeven</a:t>
                      </a:r>
                      <a:r>
                        <a:rPr lang="en" sz="1000" dirty="0"/>
                        <a:t> = 1,000,000 / (100-40) = </a:t>
                      </a:r>
                      <a:r>
                        <a:rPr lang="en" sz="1000" b="1" dirty="0"/>
                        <a:t>16,667 units</a:t>
                      </a:r>
                      <a:endParaRPr sz="1000" b="1" dirty="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000" dirty="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12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Financials: Rental Option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28" name="Google Shape;928;p112"/>
          <p:cNvGraphicFramePr/>
          <p:nvPr/>
        </p:nvGraphicFramePr>
        <p:xfrm>
          <a:off x="405563" y="1389919"/>
          <a:ext cx="8290100" cy="2452750"/>
        </p:xfrm>
        <a:graphic>
          <a:graphicData uri="http://schemas.openxmlformats.org/drawingml/2006/table">
            <a:tbl>
              <a:tblPr>
                <a:noFill/>
                <a:tableStyleId>{DA65F945-E67B-4F9E-8100-369F044182E7}</a:tableStyleId>
              </a:tblPr>
              <a:tblGrid>
                <a:gridCol w="207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3"/>
                          </a:solidFill>
                        </a:rPr>
                        <a:t>PROJECT COSTS</a:t>
                      </a:r>
                      <a:endParaRPr sz="1000" b="1">
                        <a:solidFill>
                          <a:schemeClr val="accent3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OPERATING COSTS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RENTAL PRICING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PROJECTED REVENUE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Travel: $300k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Website development: $1M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Employee training: $4M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Additional personnel needed: $2M/year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Cleaning: $250k/year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Marketplace maintenance: $250k/year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Inventory: $500k/year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T-Shirt</a:t>
                      </a:r>
                      <a:endParaRPr sz="1000" b="1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J Crew cost: $5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Rental price: $10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Jeans</a:t>
                      </a:r>
                      <a:endParaRPr sz="1000" b="1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J Crew cost: $10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Rental price: $25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Skirt</a:t>
                      </a:r>
                      <a:endParaRPr sz="1000" b="1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J Crew cost: $12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Rental price: $30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1: $7M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2: $12M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3: $20M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4: $40M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5: $80M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29" name="Google Shape;92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421" y="433800"/>
            <a:ext cx="157210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13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Financials: Resale Option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35" name="Google Shape;935;p113"/>
          <p:cNvGraphicFramePr/>
          <p:nvPr/>
        </p:nvGraphicFramePr>
        <p:xfrm>
          <a:off x="405563" y="1389919"/>
          <a:ext cx="8290100" cy="2579750"/>
        </p:xfrm>
        <a:graphic>
          <a:graphicData uri="http://schemas.openxmlformats.org/drawingml/2006/table">
            <a:tbl>
              <a:tblPr>
                <a:noFill/>
                <a:tableStyleId>{DA65F945-E67B-4F9E-8100-369F044182E7}</a:tableStyleId>
              </a:tblPr>
              <a:tblGrid>
                <a:gridCol w="207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3"/>
                          </a:solidFill>
                        </a:rPr>
                        <a:t>PROJECT COSTS</a:t>
                      </a:r>
                      <a:endParaRPr sz="1000" b="1">
                        <a:solidFill>
                          <a:schemeClr val="accent3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OPERATING COSTS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RESALE PRICING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PROJECTED REVENUE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Website development: $500k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Employee training: $2M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Additional personnel needed: $1M/year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Cleaning: $100k/year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Marketplace maintenance: $50k/year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Inventory: $250k/year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T-Shirt</a:t>
                      </a:r>
                      <a:endParaRPr sz="1000" b="1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Cost: $5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Resale price: $20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Jeans</a:t>
                      </a:r>
                      <a:endParaRPr sz="1000" b="1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Cost: $10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Resale price: $40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Skirt</a:t>
                      </a:r>
                      <a:endParaRPr sz="1000" b="1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Cost: $12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Resale price: $50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1: $5M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2: $8M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3: $10M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4: $20M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Year 5: $30M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36" name="Google Shape;93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132" y="453507"/>
            <a:ext cx="1453849" cy="5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4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Financials: Athleisure Option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42" name="Google Shape;942;p114"/>
          <p:cNvGraphicFramePr/>
          <p:nvPr/>
        </p:nvGraphicFramePr>
        <p:xfrm>
          <a:off x="405563" y="1389919"/>
          <a:ext cx="8290100" cy="2581500"/>
        </p:xfrm>
        <a:graphic>
          <a:graphicData uri="http://schemas.openxmlformats.org/drawingml/2006/table">
            <a:tbl>
              <a:tblPr>
                <a:noFill/>
                <a:tableStyleId>{DA65F945-E67B-4F9E-8100-369F044182E7}</a:tableStyleId>
              </a:tblPr>
              <a:tblGrid>
                <a:gridCol w="207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3"/>
                          </a:solidFill>
                        </a:rPr>
                        <a:t>PROJECT COSTS</a:t>
                      </a:r>
                      <a:endParaRPr sz="1000" b="1">
                        <a:solidFill>
                          <a:schemeClr val="accent3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OPERATING COSTS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UNIT PRICING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2EB00"/>
                          </a:solidFill>
                        </a:rPr>
                        <a:t>PROJECTED REVENUE</a:t>
                      </a:r>
                      <a:endParaRPr sz="1000" b="1">
                        <a:solidFill>
                          <a:srgbClr val="F2EB00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0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Product development: $400k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Employee training: $2M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Implementation team travel: $50k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Additional personnel needed, HQ: $500k/year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Materials: $1M/year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Shipping: $50k/year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/>
                        <a:t>[No additional labor, machinery, or real estate costs – will re-assign existing lines operating at a loss]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Hoodie</a:t>
                      </a:r>
                      <a:endParaRPr sz="1000" b="1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Production cost: $12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Unit price: $60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Sweatpants</a:t>
                      </a:r>
                      <a:endParaRPr sz="1000" b="1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Production cost: $16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Unit price: $80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Sneakers</a:t>
                      </a:r>
                      <a:endParaRPr sz="1000" b="1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Production cost: $25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Unit price: $100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ear 1: $4M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Year 2: $6M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Year 3: $12M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Year 4: $25M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Year 5: $60M</a:t>
                      </a:r>
                      <a:endParaRPr sz="1000"/>
                    </a:p>
                  </a:txBody>
                  <a:tcPr marL="68575" marR="68575" marT="68575" marB="6857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3" name="Google Shape;94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800" y="441008"/>
            <a:ext cx="2452250" cy="6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9"/>
          <p:cNvSpPr txBox="1">
            <a:spLocks noGrp="1"/>
          </p:cNvSpPr>
          <p:nvPr>
            <p:ph type="body" idx="1"/>
          </p:nvPr>
        </p:nvSpPr>
        <p:spPr>
          <a:xfrm>
            <a:off x="3476850" y="672898"/>
            <a:ext cx="5209800" cy="41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Arial"/>
                <a:ea typeface="Arial"/>
                <a:cs typeface="Arial"/>
                <a:sym typeface="Arial"/>
              </a:rPr>
              <a:t>Using the information provided, create an outline of your business case. 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500"/>
              </a:spcBef>
              <a:spcAft>
                <a:spcPts val="0"/>
              </a:spcAft>
              <a:buNone/>
            </a:pPr>
            <a:r>
              <a:rPr lang="en" sz="1200"/>
              <a:t>This packet contains:</a:t>
            </a:r>
            <a:endParaRPr sz="1200"/>
          </a:p>
          <a:p>
            <a:pPr marL="457200" lvl="0" indent="-304800" algn="l" rtl="0">
              <a:spcBef>
                <a:spcPts val="5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Link to today’s case study on J. Crew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/>
              <a:t>–First two paragraphs of Page 1</a:t>
            </a:r>
            <a:endParaRPr sz="1200"/>
          </a:p>
          <a:p>
            <a:pPr marL="45720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/>
              <a:t>–“Changing Shopping Trends” section (pgs 2-3)</a:t>
            </a:r>
            <a:endParaRPr sz="1200"/>
          </a:p>
          <a:p>
            <a:pPr marL="45720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/>
              <a:t>–“Rental, Resale, or Comfort?” sections, and the three subsections within it (pgs 3-4)</a:t>
            </a:r>
            <a:endParaRPr sz="1200"/>
          </a:p>
          <a:p>
            <a:pPr marL="45720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/>
              <a:t>–Exhibit 1: Industry Trends (pg 6)</a:t>
            </a:r>
            <a:endParaRPr sz="1200"/>
          </a:p>
          <a:p>
            <a:pPr marL="457200" lvl="0" indent="-304800" algn="l" rtl="0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Templates for you and/or your team to complete</a:t>
            </a:r>
            <a:endParaRPr sz="1200"/>
          </a:p>
          <a:p>
            <a:pPr marL="457200" lvl="0" indent="-304800" algn="l" rtl="0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Basic financial information</a:t>
            </a:r>
            <a:endParaRPr sz="1200"/>
          </a:p>
          <a:p>
            <a:pPr marL="457200" lvl="0" indent="-304800" algn="l" rtl="0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Reference slides (framework and summarized notes)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You don’t need to incorporate everything provided – use your best judgment to create the most compelling case.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 sz="1400"/>
          </a:p>
        </p:txBody>
      </p:sp>
      <p:sp>
        <p:nvSpPr>
          <p:cNvPr id="817" name="Google Shape;817;p99"/>
          <p:cNvSpPr txBox="1">
            <a:spLocks noGrp="1"/>
          </p:cNvSpPr>
          <p:nvPr>
            <p:ph type="title"/>
          </p:nvPr>
        </p:nvSpPr>
        <p:spPr>
          <a:xfrm>
            <a:off x="338328" y="1028211"/>
            <a:ext cx="26025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activity</a:t>
            </a:r>
            <a:endParaRPr/>
          </a:p>
        </p:txBody>
      </p:sp>
      <p:cxnSp>
        <p:nvCxnSpPr>
          <p:cNvPr id="818" name="Google Shape;818;p99"/>
          <p:cNvCxnSpPr/>
          <p:nvPr/>
        </p:nvCxnSpPr>
        <p:spPr>
          <a:xfrm>
            <a:off x="3580275" y="1330900"/>
            <a:ext cx="483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0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Prompt: </a:t>
            </a:r>
            <a:r>
              <a:rPr lang="en" u="sng">
                <a:solidFill>
                  <a:schemeClr val="hlink"/>
                </a:solidFill>
                <a:hlinkClick r:id="rId3"/>
              </a:rPr>
              <a:t>J. Crew</a:t>
            </a:r>
            <a:r>
              <a:rPr lang="en"/>
              <a:t> Retail Expansion</a:t>
            </a:r>
            <a:endParaRPr/>
          </a:p>
        </p:txBody>
      </p:sp>
      <p:sp>
        <p:nvSpPr>
          <p:cNvPr id="824" name="Google Shape;824;p100"/>
          <p:cNvSpPr txBox="1">
            <a:spLocks noGrp="1"/>
          </p:cNvSpPr>
          <p:nvPr>
            <p:ph type="subTitle" idx="2"/>
          </p:nvPr>
        </p:nvSpPr>
        <p:spPr>
          <a:xfrm>
            <a:off x="338328" y="1069957"/>
            <a:ext cx="7543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4"/>
                </a:solidFill>
              </a:rPr>
              <a:t>OVERVIEW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25" name="Google Shape;825;p100"/>
          <p:cNvSpPr txBox="1">
            <a:spLocks noGrp="1"/>
          </p:cNvSpPr>
          <p:nvPr>
            <p:ph type="body" idx="1"/>
          </p:nvPr>
        </p:nvSpPr>
        <p:spPr>
          <a:xfrm>
            <a:off x="338328" y="1639575"/>
            <a:ext cx="7543800" cy="2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J.Crew Group Inc., a multi-brand, multichannel specialty US clothing retailer, was investigating a launch within a new apparel category. The company’s marketing research manager, Jenny Yi, had been tasked with interpreting trends and market potential within the industry as well as primary customer research to </a:t>
            </a:r>
            <a:r>
              <a:rPr lang="en" b="1">
                <a:latin typeface="Arial"/>
                <a:ea typeface="Arial"/>
                <a:cs typeface="Arial"/>
                <a:sym typeface="Arial"/>
              </a:rPr>
              <a:t>recommend a new product line that would increase revenues</a:t>
            </a:r>
            <a:r>
              <a:rPr lang="en"/>
              <a:t>. 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You, as part of Jenny’s team, see 3 potentially viable options in the </a:t>
            </a:r>
            <a:r>
              <a:rPr lang="en" b="1">
                <a:latin typeface="Arial"/>
                <a:ea typeface="Arial"/>
                <a:cs typeface="Arial"/>
                <a:sym typeface="Arial"/>
              </a:rPr>
              <a:t>rental</a:t>
            </a:r>
            <a:r>
              <a:rPr lang="en"/>
              <a:t> (sharing), </a:t>
            </a:r>
            <a:r>
              <a:rPr lang="en" b="1">
                <a:latin typeface="Arial"/>
                <a:ea typeface="Arial"/>
                <a:cs typeface="Arial"/>
                <a:sym typeface="Arial"/>
              </a:rPr>
              <a:t>resale</a:t>
            </a:r>
            <a:r>
              <a:rPr lang="en"/>
              <a:t> (circular), and </a:t>
            </a:r>
            <a:r>
              <a:rPr lang="en" b="1">
                <a:latin typeface="Arial"/>
                <a:ea typeface="Arial"/>
                <a:cs typeface="Arial"/>
                <a:sym typeface="Arial"/>
              </a:rPr>
              <a:t>athleisure</a:t>
            </a:r>
            <a:r>
              <a:rPr lang="en"/>
              <a:t> (comfort) markets. You and Yi need to provide the CMO with a business case regarding a new product line for J. Crew. 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Using the assets provided, </a:t>
            </a:r>
            <a:r>
              <a:rPr lang="en" b="1">
                <a:latin typeface="Arial"/>
                <a:ea typeface="Arial"/>
                <a:cs typeface="Arial"/>
                <a:sym typeface="Arial"/>
              </a:rPr>
              <a:t>develop a high-level business plan</a:t>
            </a:r>
            <a:r>
              <a:rPr lang="en"/>
              <a:t>, based on the Four Components of a Business Case, that recommends one of the three viable options Jenny sees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1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/>
          </a:p>
        </p:txBody>
      </p:sp>
      <p:sp>
        <p:nvSpPr>
          <p:cNvPr id="831" name="Google Shape;831;p101"/>
          <p:cNvSpPr txBox="1">
            <a:spLocks noGrp="1"/>
          </p:cNvSpPr>
          <p:nvPr>
            <p:ph type="body" idx="1"/>
          </p:nvPr>
        </p:nvSpPr>
        <p:spPr>
          <a:xfrm>
            <a:off x="338325" y="1069848"/>
            <a:ext cx="7543800" cy="3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Quick introductions (Small Group Only)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Your name, role, city, and if you want to be the team leader (types team ideas in your doc and tracks time)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Activity Prep: </a:t>
            </a:r>
            <a:r>
              <a:rPr lang="en" sz="12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 Crew Case Study</a:t>
            </a:r>
            <a:r>
              <a:rPr lang="en" sz="1200" b="1">
                <a:latin typeface="Arial"/>
                <a:ea typeface="Arial"/>
                <a:cs typeface="Arial"/>
                <a:sym typeface="Arial"/>
              </a:rPr>
              <a:t> (5-10 min.)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 these prioritized sections of the case study to quickly understand the context of your business case:</a:t>
            </a:r>
            <a:endParaRPr sz="1200"/>
          </a:p>
          <a:p>
            <a:pPr marL="457200" lvl="0" indent="-304800" algn="l" rtl="0">
              <a:spcBef>
                <a:spcPts val="5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First two paragraphs of Page 1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“Changing Shopping Trends” section (pgs 2-3)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“Rental, Resale, or Comfort?” sections, and the three subsections within it (pgs 3-4)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Exhibit 1: Industry Trends (pg 6)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Arial"/>
                <a:ea typeface="Arial"/>
                <a:cs typeface="Arial"/>
                <a:sym typeface="Arial"/>
              </a:rPr>
              <a:t>Main activity: Start high-level outline (15-20 min.)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today’s four part framework and the materials provided, provide a high-level outline of your business case. You can complete these four parts in whichever order your group prefers.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i="1"/>
              <a:t>You probably won’t have enough time to work through all four sections of your business case – but that’s ok! We recommend that you begin by filling out the first section, Goal and Hypothesis, since this provides high-level details. Once finished with the first section, feel free to skip to whichever section(s) you most want to practice!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2"/>
          <p:cNvSpPr txBox="1">
            <a:spLocks noGrp="1"/>
          </p:cNvSpPr>
          <p:nvPr>
            <p:ph type="title"/>
          </p:nvPr>
        </p:nvSpPr>
        <p:spPr>
          <a:xfrm>
            <a:off x="6284928" y="1371600"/>
            <a:ext cx="26025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837" name="Google Shape;837;p102"/>
          <p:cNvSpPr txBox="1">
            <a:spLocks noGrp="1"/>
          </p:cNvSpPr>
          <p:nvPr>
            <p:ph type="body" idx="1"/>
          </p:nvPr>
        </p:nvSpPr>
        <p:spPr>
          <a:xfrm>
            <a:off x="338325" y="1371600"/>
            <a:ext cx="5536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Complete the key components of this section in your business plan.</a:t>
            </a:r>
            <a:endParaRPr/>
          </a:p>
        </p:txBody>
      </p:sp>
      <p:sp>
        <p:nvSpPr>
          <p:cNvPr id="838" name="Google Shape;838;p102"/>
          <p:cNvSpPr txBox="1">
            <a:spLocks noGrp="1"/>
          </p:cNvSpPr>
          <p:nvPr>
            <p:ph type="subTitle" idx="2"/>
          </p:nvPr>
        </p:nvSpPr>
        <p:spPr>
          <a:xfrm>
            <a:off x="6284928" y="1971179"/>
            <a:ext cx="2562300" cy="1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Problem/Opportunity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Strategic alignment </a:t>
            </a:r>
            <a:endParaRPr/>
          </a:p>
        </p:txBody>
      </p:sp>
      <p:sp>
        <p:nvSpPr>
          <p:cNvPr id="839" name="Google Shape;839;p102"/>
          <p:cNvSpPr txBox="1">
            <a:spLocks noGrp="1"/>
          </p:cNvSpPr>
          <p:nvPr>
            <p:ph type="title" idx="3"/>
          </p:nvPr>
        </p:nvSpPr>
        <p:spPr>
          <a:xfrm>
            <a:off x="338325" y="228600"/>
            <a:ext cx="545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Goal and Hypothesis</a:t>
            </a:r>
            <a:endParaRPr/>
          </a:p>
        </p:txBody>
      </p:sp>
      <p:sp>
        <p:nvSpPr>
          <p:cNvPr id="840" name="Google Shape;840;p102"/>
          <p:cNvSpPr txBox="1">
            <a:spLocks noGrp="1"/>
          </p:cNvSpPr>
          <p:nvPr>
            <p:ph type="subTitle" idx="4"/>
          </p:nvPr>
        </p:nvSpPr>
        <p:spPr>
          <a:xfrm>
            <a:off x="338328" y="763967"/>
            <a:ext cx="53229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4"/>
                </a:solidFill>
              </a:rPr>
              <a:t>MAIN ACTIVITY: HIGH-LEVEL OUTLINE (15-20 MIN) 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841" name="Google Shape;841;p102"/>
          <p:cNvGraphicFramePr/>
          <p:nvPr>
            <p:extLst>
              <p:ext uri="{D42A27DB-BD31-4B8C-83A1-F6EECF244321}">
                <p14:modId xmlns:p14="http://schemas.microsoft.com/office/powerpoint/2010/main" val="602975496"/>
              </p:ext>
            </p:extLst>
          </p:nvPr>
        </p:nvGraphicFramePr>
        <p:xfrm>
          <a:off x="416955" y="2103120"/>
          <a:ext cx="5486400" cy="1828800"/>
        </p:xfrm>
        <a:graphic>
          <a:graphicData uri="http://schemas.openxmlformats.org/drawingml/2006/table">
            <a:tbl>
              <a:tblPr>
                <a:noFill/>
                <a:tableStyleId>{DA65F945-E67B-4F9E-8100-369F044182E7}</a:tableStyleId>
              </a:tblPr>
              <a:tblGrid>
                <a:gridCol w="154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/>
                        <a:t>What </a:t>
                      </a:r>
                      <a:r>
                        <a:rPr lang="en" sz="1200" b="1"/>
                        <a:t>problem</a:t>
                      </a:r>
                      <a:r>
                        <a:rPr lang="en" sz="1200"/>
                        <a:t> or </a:t>
                      </a:r>
                      <a:r>
                        <a:rPr lang="en" sz="1200" b="1"/>
                        <a:t>opportunity</a:t>
                      </a:r>
                      <a:r>
                        <a:rPr lang="en" sz="1200"/>
                        <a:t> are you addressing?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J.Crew is addressing the opportunity of expanding into a new market; athleisure, rental, or resale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/>
                        <a:t>What’s your </a:t>
                      </a:r>
                      <a:r>
                        <a:rPr lang="en" sz="1200" b="1"/>
                        <a:t>hypothesis</a:t>
                      </a: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The resale market will be the trend J.Crew should expand into.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3"/>
          <p:cNvSpPr txBox="1">
            <a:spLocks noGrp="1"/>
          </p:cNvSpPr>
          <p:nvPr>
            <p:ph type="title"/>
          </p:nvPr>
        </p:nvSpPr>
        <p:spPr>
          <a:xfrm>
            <a:off x="6284928" y="1371600"/>
            <a:ext cx="26025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847" name="Google Shape;847;p103"/>
          <p:cNvSpPr txBox="1">
            <a:spLocks noGrp="1"/>
          </p:cNvSpPr>
          <p:nvPr>
            <p:ph type="body" idx="1"/>
          </p:nvPr>
        </p:nvSpPr>
        <p:spPr>
          <a:xfrm>
            <a:off x="338325" y="1371600"/>
            <a:ext cx="5536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Complete the key components of this section in your business plan.</a:t>
            </a:r>
            <a:endParaRPr/>
          </a:p>
        </p:txBody>
      </p:sp>
      <p:sp>
        <p:nvSpPr>
          <p:cNvPr id="848" name="Google Shape;848;p103"/>
          <p:cNvSpPr txBox="1">
            <a:spLocks noGrp="1"/>
          </p:cNvSpPr>
          <p:nvPr>
            <p:ph type="subTitle" idx="2"/>
          </p:nvPr>
        </p:nvSpPr>
        <p:spPr>
          <a:xfrm>
            <a:off x="6284928" y="1971179"/>
            <a:ext cx="25623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Timeframe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Estimated impact</a:t>
            </a:r>
            <a:endParaRPr/>
          </a:p>
        </p:txBody>
      </p:sp>
      <p:sp>
        <p:nvSpPr>
          <p:cNvPr id="849" name="Google Shape;849;p103"/>
          <p:cNvSpPr txBox="1">
            <a:spLocks noGrp="1"/>
          </p:cNvSpPr>
          <p:nvPr>
            <p:ph type="title" idx="3"/>
          </p:nvPr>
        </p:nvSpPr>
        <p:spPr>
          <a:xfrm>
            <a:off x="338325" y="228600"/>
            <a:ext cx="54537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2600"/>
              <a:t>2. Proposed Solution</a:t>
            </a:r>
            <a:endParaRPr/>
          </a:p>
        </p:txBody>
      </p:sp>
      <p:sp>
        <p:nvSpPr>
          <p:cNvPr id="850" name="Google Shape;850;p103"/>
          <p:cNvSpPr txBox="1">
            <a:spLocks noGrp="1"/>
          </p:cNvSpPr>
          <p:nvPr>
            <p:ph type="subTitle" idx="4"/>
          </p:nvPr>
        </p:nvSpPr>
        <p:spPr>
          <a:xfrm>
            <a:off x="338328" y="763967"/>
            <a:ext cx="53229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MAIN ACTIVITY: HIGH-LEVEL OUTLINE (15-20 MIN) </a:t>
            </a:r>
            <a:endParaRPr/>
          </a:p>
        </p:txBody>
      </p:sp>
      <p:graphicFrame>
        <p:nvGraphicFramePr>
          <p:cNvPr id="851" name="Google Shape;851;p103"/>
          <p:cNvGraphicFramePr/>
          <p:nvPr>
            <p:extLst>
              <p:ext uri="{D42A27DB-BD31-4B8C-83A1-F6EECF244321}">
                <p14:modId xmlns:p14="http://schemas.microsoft.com/office/powerpoint/2010/main" val="3132440499"/>
              </p:ext>
            </p:extLst>
          </p:nvPr>
        </p:nvGraphicFramePr>
        <p:xfrm>
          <a:off x="416955" y="2103120"/>
          <a:ext cx="5486400" cy="2433134"/>
        </p:xfrm>
        <a:graphic>
          <a:graphicData uri="http://schemas.openxmlformats.org/drawingml/2006/table">
            <a:tbl>
              <a:tblPr>
                <a:noFill/>
                <a:tableStyleId>{DA65F945-E67B-4F9E-8100-369F044182E7}</a:tableStyleId>
              </a:tblPr>
              <a:tblGrid>
                <a:gridCol w="154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/>
                        <a:t>Why are you confident that your hypothesis and </a:t>
                      </a:r>
                      <a:r>
                        <a:rPr lang="en" sz="1200" b="1"/>
                        <a:t>plan</a:t>
                      </a:r>
                      <a:r>
                        <a:rPr lang="en" sz="1200"/>
                        <a:t> is the best course of action?</a:t>
                      </a:r>
                      <a:endParaRPr sz="1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It would cost the least to work into the resale market while there is a high expectation of growth.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/>
                        <a:t>Once your team developed a detailed rollout plan, how would you </a:t>
                      </a:r>
                      <a:r>
                        <a:rPr lang="en" sz="1200" b="1"/>
                        <a:t>test</a:t>
                      </a:r>
                      <a:r>
                        <a:rPr lang="en" sz="1200"/>
                        <a:t> it?</a:t>
                      </a:r>
                      <a:endParaRPr sz="1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 pilot partnership with </a:t>
                      </a:r>
                      <a:r>
                        <a:rPr lang="en-US" dirty="0" err="1"/>
                        <a:t>depop</a:t>
                      </a:r>
                      <a:r>
                        <a:rPr lang="en-US" dirty="0"/>
                        <a:t> 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4"/>
          <p:cNvSpPr txBox="1">
            <a:spLocks noGrp="1"/>
          </p:cNvSpPr>
          <p:nvPr>
            <p:ph type="title"/>
          </p:nvPr>
        </p:nvSpPr>
        <p:spPr>
          <a:xfrm>
            <a:off x="6284928" y="1371600"/>
            <a:ext cx="26025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857" name="Google Shape;857;p104"/>
          <p:cNvSpPr txBox="1">
            <a:spLocks noGrp="1"/>
          </p:cNvSpPr>
          <p:nvPr>
            <p:ph type="body" idx="1"/>
          </p:nvPr>
        </p:nvSpPr>
        <p:spPr>
          <a:xfrm>
            <a:off x="338325" y="1371600"/>
            <a:ext cx="55365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pages 16-17</a:t>
            </a:r>
            <a:r>
              <a:rPr lang="en"/>
              <a:t> in your packet to complete the key components of this section in your business plan.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858" name="Google Shape;858;p104"/>
          <p:cNvSpPr txBox="1">
            <a:spLocks noGrp="1"/>
          </p:cNvSpPr>
          <p:nvPr>
            <p:ph type="subTitle" idx="2"/>
          </p:nvPr>
        </p:nvSpPr>
        <p:spPr>
          <a:xfrm>
            <a:off x="6284928" y="1971179"/>
            <a:ext cx="25623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Timeframe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Estimated impact</a:t>
            </a:r>
            <a:endParaRPr/>
          </a:p>
        </p:txBody>
      </p:sp>
      <p:sp>
        <p:nvSpPr>
          <p:cNvPr id="859" name="Google Shape;859;p104"/>
          <p:cNvSpPr txBox="1">
            <a:spLocks noGrp="1"/>
          </p:cNvSpPr>
          <p:nvPr>
            <p:ph type="title" idx="3"/>
          </p:nvPr>
        </p:nvSpPr>
        <p:spPr>
          <a:xfrm>
            <a:off x="338325" y="228600"/>
            <a:ext cx="54537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2600"/>
              <a:t>3. Success Metrics (1 of 2)</a:t>
            </a:r>
            <a:endParaRPr sz="2600"/>
          </a:p>
        </p:txBody>
      </p:sp>
      <p:graphicFrame>
        <p:nvGraphicFramePr>
          <p:cNvPr id="860" name="Google Shape;860;p104"/>
          <p:cNvGraphicFramePr/>
          <p:nvPr>
            <p:extLst>
              <p:ext uri="{D42A27DB-BD31-4B8C-83A1-F6EECF244321}">
                <p14:modId xmlns:p14="http://schemas.microsoft.com/office/powerpoint/2010/main" val="3842775042"/>
              </p:ext>
            </p:extLst>
          </p:nvPr>
        </p:nvGraphicFramePr>
        <p:xfrm>
          <a:off x="416955" y="2103120"/>
          <a:ext cx="5486400" cy="2295847"/>
        </p:xfrm>
        <a:graphic>
          <a:graphicData uri="http://schemas.openxmlformats.org/drawingml/2006/table">
            <a:tbl>
              <a:tblPr>
                <a:noFill/>
                <a:tableStyleId>{DA65F945-E67B-4F9E-8100-369F044182E7}</a:tableStyleId>
              </a:tblPr>
              <a:tblGrid>
                <a:gridCol w="178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/>
                        <a:t>What’s your </a:t>
                      </a:r>
                      <a:r>
                        <a:rPr lang="en" sz="1200" b="1"/>
                        <a:t>ROI</a:t>
                      </a:r>
                      <a:r>
                        <a:rPr lang="en" sz="1200"/>
                        <a:t> in the first year? </a:t>
                      </a:r>
                      <a:br>
                        <a:rPr lang="en" sz="1200"/>
                      </a:br>
                      <a:r>
                        <a:rPr lang="en" sz="1000"/>
                        <a:t>(Assume you have to pay 100% of both project and operational costs in full for first year)</a:t>
                      </a:r>
                      <a:endParaRPr sz="10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28%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/>
                        <a:t>What 2-3 </a:t>
                      </a:r>
                      <a:r>
                        <a:rPr lang="en" sz="1200" b="1"/>
                        <a:t>KPIs</a:t>
                      </a:r>
                      <a:r>
                        <a:rPr lang="en" sz="1200"/>
                        <a:t> would you want to track during implementation? Why?</a:t>
                      </a:r>
                      <a:endParaRPr sz="1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-raise awareness with gen z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-flat operation expense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1" name="Google Shape;861;p104"/>
          <p:cNvSpPr txBox="1">
            <a:spLocks noGrp="1"/>
          </p:cNvSpPr>
          <p:nvPr>
            <p:ph type="subTitle" idx="4"/>
          </p:nvPr>
        </p:nvSpPr>
        <p:spPr>
          <a:xfrm>
            <a:off x="338328" y="763967"/>
            <a:ext cx="53229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ACTIVITY: HIGH-LEVEL OUTLINE (15-20 MIN)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5"/>
          <p:cNvSpPr txBox="1">
            <a:spLocks noGrp="1"/>
          </p:cNvSpPr>
          <p:nvPr>
            <p:ph type="title"/>
          </p:nvPr>
        </p:nvSpPr>
        <p:spPr>
          <a:xfrm>
            <a:off x="6284928" y="1371600"/>
            <a:ext cx="26025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867" name="Google Shape;867;p105"/>
          <p:cNvSpPr txBox="1">
            <a:spLocks noGrp="1"/>
          </p:cNvSpPr>
          <p:nvPr>
            <p:ph type="body" idx="1"/>
          </p:nvPr>
        </p:nvSpPr>
        <p:spPr>
          <a:xfrm>
            <a:off x="338325" y="1371600"/>
            <a:ext cx="55365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pages 16-17</a:t>
            </a:r>
            <a:r>
              <a:rPr lang="en"/>
              <a:t> in your packet to complete the key components of this section in your business plan.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/>
          </a:p>
        </p:txBody>
      </p:sp>
      <p:sp>
        <p:nvSpPr>
          <p:cNvPr id="868" name="Google Shape;868;p105"/>
          <p:cNvSpPr txBox="1">
            <a:spLocks noGrp="1"/>
          </p:cNvSpPr>
          <p:nvPr>
            <p:ph type="subTitle" idx="2"/>
          </p:nvPr>
        </p:nvSpPr>
        <p:spPr>
          <a:xfrm>
            <a:off x="6284928" y="1971179"/>
            <a:ext cx="2562300" cy="1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Financial projections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Tracking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869" name="Google Shape;869;p105"/>
          <p:cNvSpPr txBox="1">
            <a:spLocks noGrp="1"/>
          </p:cNvSpPr>
          <p:nvPr>
            <p:ph type="title" idx="3"/>
          </p:nvPr>
        </p:nvSpPr>
        <p:spPr>
          <a:xfrm>
            <a:off x="338325" y="228600"/>
            <a:ext cx="54537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2600"/>
              <a:t>3. Success Metrics (2 of 2)</a:t>
            </a:r>
            <a:endParaRPr sz="2600"/>
          </a:p>
        </p:txBody>
      </p:sp>
      <p:graphicFrame>
        <p:nvGraphicFramePr>
          <p:cNvPr id="870" name="Google Shape;870;p105"/>
          <p:cNvGraphicFramePr/>
          <p:nvPr>
            <p:extLst>
              <p:ext uri="{D42A27DB-BD31-4B8C-83A1-F6EECF244321}">
                <p14:modId xmlns:p14="http://schemas.microsoft.com/office/powerpoint/2010/main" val="1508049776"/>
              </p:ext>
            </p:extLst>
          </p:nvPr>
        </p:nvGraphicFramePr>
        <p:xfrm>
          <a:off x="416955" y="2103120"/>
          <a:ext cx="5486400" cy="2743200"/>
        </p:xfrm>
        <a:graphic>
          <a:graphicData uri="http://schemas.openxmlformats.org/drawingml/2006/table">
            <a:tbl>
              <a:tblPr>
                <a:noFill/>
                <a:tableStyleId>{DA65F945-E67B-4F9E-8100-369F044182E7}</a:tableStyleId>
              </a:tblPr>
              <a:tblGrid>
                <a:gridCol w="2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 b="1"/>
                        <a:t>Rental</a:t>
                      </a:r>
                      <a:r>
                        <a:rPr lang="en" sz="1000"/>
                        <a:t>: Assume your fixed costs are $5M. If you only rented t-shirts, how may rentals would you need until you </a:t>
                      </a:r>
                      <a:r>
                        <a:rPr lang="en" sz="1000" b="1"/>
                        <a:t>break even</a:t>
                      </a:r>
                      <a:r>
                        <a:rPr lang="en" sz="1000"/>
                        <a:t>?</a:t>
                      </a:r>
                      <a:endParaRPr sz="10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500,000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 b="1"/>
                        <a:t>Resale</a:t>
                      </a:r>
                      <a:r>
                        <a:rPr lang="en" sz="1000"/>
                        <a:t>: Assume your fixed costs are $4M. If you only resold jeans, how many would you need to resell until you b</a:t>
                      </a:r>
                      <a:r>
                        <a:rPr lang="en" sz="1000" b="1"/>
                        <a:t>reak even</a:t>
                      </a:r>
                      <a:r>
                        <a:rPr lang="en" sz="1000"/>
                        <a:t>?</a:t>
                      </a:r>
                      <a:endParaRPr sz="10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100,000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 b="1"/>
                        <a:t>Athleisure</a:t>
                      </a:r>
                      <a:r>
                        <a:rPr lang="en" sz="1000"/>
                        <a:t>: Assume your fixed costs are $2M. If you only sold sweatpants, how many would you need to sell until you </a:t>
                      </a:r>
                      <a:r>
                        <a:rPr lang="en" sz="1000" b="1"/>
                        <a:t>break even</a:t>
                      </a:r>
                      <a:r>
                        <a:rPr lang="en" sz="1000"/>
                        <a:t>?</a:t>
                      </a:r>
                      <a:endParaRPr sz="10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25,000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1" name="Google Shape;871;p105"/>
          <p:cNvSpPr txBox="1">
            <a:spLocks noGrp="1"/>
          </p:cNvSpPr>
          <p:nvPr>
            <p:ph type="subTitle" idx="4"/>
          </p:nvPr>
        </p:nvSpPr>
        <p:spPr>
          <a:xfrm>
            <a:off x="338328" y="763967"/>
            <a:ext cx="53229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MAIN ACTIVITY: HIGH-LEVEL OUTLINE (15-20 MIN)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6"/>
          <p:cNvSpPr txBox="1">
            <a:spLocks noGrp="1"/>
          </p:cNvSpPr>
          <p:nvPr>
            <p:ph type="title"/>
          </p:nvPr>
        </p:nvSpPr>
        <p:spPr>
          <a:xfrm>
            <a:off x="6284928" y="1371600"/>
            <a:ext cx="26025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877" name="Google Shape;877;p106"/>
          <p:cNvSpPr txBox="1">
            <a:spLocks noGrp="1"/>
          </p:cNvSpPr>
          <p:nvPr>
            <p:ph type="body" idx="1"/>
          </p:nvPr>
        </p:nvSpPr>
        <p:spPr>
          <a:xfrm>
            <a:off x="338325" y="1371600"/>
            <a:ext cx="5536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Complete the key components of this section in your business plan.</a:t>
            </a:r>
            <a:endParaRPr/>
          </a:p>
        </p:txBody>
      </p:sp>
      <p:sp>
        <p:nvSpPr>
          <p:cNvPr id="878" name="Google Shape;878;p106"/>
          <p:cNvSpPr txBox="1">
            <a:spLocks noGrp="1"/>
          </p:cNvSpPr>
          <p:nvPr>
            <p:ph type="subTitle" idx="2"/>
          </p:nvPr>
        </p:nvSpPr>
        <p:spPr>
          <a:xfrm>
            <a:off x="6284928" y="1971179"/>
            <a:ext cx="2562300" cy="13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Mitigation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Viability</a:t>
            </a:r>
            <a:endParaRPr/>
          </a:p>
        </p:txBody>
      </p:sp>
      <p:sp>
        <p:nvSpPr>
          <p:cNvPr id="879" name="Google Shape;879;p106"/>
          <p:cNvSpPr txBox="1">
            <a:spLocks noGrp="1"/>
          </p:cNvSpPr>
          <p:nvPr>
            <p:ph type="title" idx="3"/>
          </p:nvPr>
        </p:nvSpPr>
        <p:spPr>
          <a:xfrm>
            <a:off x="338325" y="228600"/>
            <a:ext cx="54537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2600"/>
              <a:t>4. Risks and Dependencies</a:t>
            </a:r>
            <a:endParaRPr sz="2600"/>
          </a:p>
        </p:txBody>
      </p:sp>
      <p:sp>
        <p:nvSpPr>
          <p:cNvPr id="880" name="Google Shape;880;p106"/>
          <p:cNvSpPr txBox="1">
            <a:spLocks noGrp="1"/>
          </p:cNvSpPr>
          <p:nvPr>
            <p:ph type="subTitle" idx="4"/>
          </p:nvPr>
        </p:nvSpPr>
        <p:spPr>
          <a:xfrm>
            <a:off x="338328" y="763967"/>
            <a:ext cx="53229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MAIN ACTIVITY: HIGH-LEVEL OUTLINE (15-20 MIN) </a:t>
            </a:r>
            <a:endParaRPr/>
          </a:p>
        </p:txBody>
      </p:sp>
      <p:graphicFrame>
        <p:nvGraphicFramePr>
          <p:cNvPr id="881" name="Google Shape;881;p106"/>
          <p:cNvGraphicFramePr/>
          <p:nvPr>
            <p:extLst>
              <p:ext uri="{D42A27DB-BD31-4B8C-83A1-F6EECF244321}">
                <p14:modId xmlns:p14="http://schemas.microsoft.com/office/powerpoint/2010/main" val="539420726"/>
              </p:ext>
            </p:extLst>
          </p:nvPr>
        </p:nvGraphicFramePr>
        <p:xfrm>
          <a:off x="416955" y="2103120"/>
          <a:ext cx="5486400" cy="2767872"/>
        </p:xfrm>
        <a:graphic>
          <a:graphicData uri="http://schemas.openxmlformats.org/drawingml/2006/table">
            <a:tbl>
              <a:tblPr>
                <a:noFill/>
                <a:tableStyleId>{DA65F945-E67B-4F9E-8100-369F044182E7}</a:tableStyleId>
              </a:tblPr>
              <a:tblGrid>
                <a:gridCol w="2264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2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/>
                        <a:t>What are your top 1-2 </a:t>
                      </a:r>
                      <a:r>
                        <a:rPr lang="en" sz="1200" b="1"/>
                        <a:t>risks</a:t>
                      </a:r>
                      <a:r>
                        <a:rPr lang="en" sz="1200"/>
                        <a:t>? Any way to mitigate?</a:t>
                      </a:r>
                      <a:endParaRPr sz="1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-hurting brand image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-lack </a:t>
                      </a:r>
                      <a:r>
                        <a:rPr lang="en-US"/>
                        <a:t>of supply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/>
                        <a:t>What are your top 1-2 </a:t>
                      </a:r>
                      <a:r>
                        <a:rPr lang="en" sz="1200" b="1"/>
                        <a:t>dependencies</a:t>
                      </a:r>
                      <a:r>
                        <a:rPr lang="en" sz="1200"/>
                        <a:t>? Any way to mitigate?</a:t>
                      </a:r>
                      <a:endParaRPr sz="1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-partnership alignment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What’s the </a:t>
                      </a:r>
                      <a:r>
                        <a:rPr lang="en" sz="1200" b="1"/>
                        <a:t>viability</a:t>
                      </a:r>
                      <a:r>
                        <a:rPr lang="en" sz="1200"/>
                        <a:t> of the project?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/>
                        <a:t>(Rank as low, medium, or high; use case study pg. 6 for info)</a:t>
                      </a:r>
                      <a:endParaRPr sz="120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medium</a:t>
                      </a: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ection Brand">
  <a:themeElements>
    <a:clrScheme name="Simple Light">
      <a:dk1>
        <a:srgbClr val="0A070D"/>
      </a:dk1>
      <a:lt1>
        <a:srgbClr val="EEEDF4"/>
      </a:lt1>
      <a:dk2>
        <a:srgbClr val="FFFFFF"/>
      </a:dk2>
      <a:lt2>
        <a:srgbClr val="CACDD7"/>
      </a:lt2>
      <a:accent1>
        <a:srgbClr val="00FFB7"/>
      </a:accent1>
      <a:accent2>
        <a:srgbClr val="9901EB"/>
      </a:accent2>
      <a:accent3>
        <a:srgbClr val="F2EB00"/>
      </a:accent3>
      <a:accent4>
        <a:srgbClr val="F100D6"/>
      </a:accent4>
      <a:accent5>
        <a:srgbClr val="9FFF61"/>
      </a:accent5>
      <a:accent6>
        <a:srgbClr val="3900FF"/>
      </a:accent6>
      <a:hlink>
        <a:srgbClr val="F100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and">
  <a:themeElements>
    <a:clrScheme name="Simple Light">
      <a:dk1>
        <a:srgbClr val="0A070D"/>
      </a:dk1>
      <a:lt1>
        <a:srgbClr val="EEEDF4"/>
      </a:lt1>
      <a:dk2>
        <a:srgbClr val="FFFFFF"/>
      </a:dk2>
      <a:lt2>
        <a:srgbClr val="CACDD7"/>
      </a:lt2>
      <a:accent1>
        <a:srgbClr val="00FFB7"/>
      </a:accent1>
      <a:accent2>
        <a:srgbClr val="9901EB"/>
      </a:accent2>
      <a:accent3>
        <a:srgbClr val="F2EB00"/>
      </a:accent3>
      <a:accent4>
        <a:srgbClr val="F100D6"/>
      </a:accent4>
      <a:accent5>
        <a:srgbClr val="9FFF61"/>
      </a:accent5>
      <a:accent6>
        <a:srgbClr val="3900FF"/>
      </a:accent6>
      <a:hlink>
        <a:srgbClr val="F100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2058</Words>
  <Application>Microsoft Office PowerPoint</Application>
  <PresentationFormat>On-screen Show (16:9)</PresentationFormat>
  <Paragraphs>264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Playfair Display Medium</vt:lpstr>
      <vt:lpstr>Arial</vt:lpstr>
      <vt:lpstr>Halant Medium</vt:lpstr>
      <vt:lpstr>Halant</vt:lpstr>
      <vt:lpstr>Work Sans</vt:lpstr>
      <vt:lpstr>Section Brand</vt:lpstr>
      <vt:lpstr>Section Brand</vt:lpstr>
      <vt:lpstr>Building a Business Case</vt:lpstr>
      <vt:lpstr>Today’s activity</vt:lpstr>
      <vt:lpstr>Prompt: J. Crew Retail Expansion</vt:lpstr>
      <vt:lpstr>Instructions</vt:lpstr>
      <vt:lpstr>Components</vt:lpstr>
      <vt:lpstr>Components</vt:lpstr>
      <vt:lpstr>Components</vt:lpstr>
      <vt:lpstr>Components</vt:lpstr>
      <vt:lpstr>Components</vt:lpstr>
      <vt:lpstr>Reference Slides</vt:lpstr>
      <vt:lpstr>The Four Components of a Business Case</vt:lpstr>
      <vt:lpstr>Internal Research  (Summarized from case)</vt:lpstr>
      <vt:lpstr>External Research/Market Dynamics (Summarized from case)  </vt:lpstr>
      <vt:lpstr>Financial formulas  </vt:lpstr>
      <vt:lpstr>Financials: Rental Option  </vt:lpstr>
      <vt:lpstr>Financials: Resale Option  </vt:lpstr>
      <vt:lpstr>Financials: Athleisure Option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Business Case</dc:title>
  <cp:lastModifiedBy>Jin Yu</cp:lastModifiedBy>
  <cp:revision>2</cp:revision>
  <dcterms:modified xsi:type="dcterms:W3CDTF">2023-03-30T08:48:01Z</dcterms:modified>
</cp:coreProperties>
</file>